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155" d="100"/>
          <a:sy n="155" d="100"/>
        </p:scale>
        <p:origin x="-35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972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5F5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BIOGAS</a:t>
            </a:r>
            <a:endParaRPr lang="en-US" sz="5600" dirty="0"/>
          </a:p>
        </p:txBody>
      </p:sp>
      <p:sp>
        <p:nvSpPr>
          <p:cNvPr id="3" name="Text 1"/>
          <p:cNvSpPr/>
          <p:nvPr/>
        </p:nvSpPr>
        <p:spPr>
          <a:xfrm>
            <a:off x="457200" y="18288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Green Revolution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560320" y="2377440"/>
            <a:ext cx="4023360" cy="7315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606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7BC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Renewable Energy Reduces Environmental Pollution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2971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Nigeria, India, and the USA</a:t>
            </a:r>
            <a:endParaRPr lang="en-US" sz="18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243" y="3166647"/>
            <a:ext cx="2043592" cy="1359633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037" y="3517064"/>
            <a:ext cx="822960" cy="8229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7200" y="45262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Presented by</a:t>
            </a:r>
            <a:r>
              <a:rPr lang="en-US" sz="1400" b="1" dirty="0" smtClean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Emmanuel Megba &amp; Oreoluwa Odejayi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457200" y="480060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97BC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February 06, 2026 | ISA Project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gradFill>
          <a:gsLst>
            <a:gs pos="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Challenges and Solutions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768963" y="937261"/>
            <a:ext cx="7460645" cy="45719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46304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53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Challenge: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3931920" cy="457200"/>
          </a:xfrm>
          <a:prstGeom prst="rect">
            <a:avLst/>
          </a:prstGeom>
          <a:solidFill>
            <a:srgbClr val="FFF0F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78308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Setup Costs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754880" y="146304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Solution: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737360"/>
            <a:ext cx="3931920" cy="457200"/>
          </a:xfrm>
          <a:prstGeom prst="rect">
            <a:avLst/>
          </a:prstGeom>
          <a:solidFill>
            <a:srgbClr val="E6F4EA"/>
          </a:solidFill>
          <a:ln/>
        </p:spPr>
      </p:sp>
      <p:sp>
        <p:nvSpPr>
          <p:cNvPr id="9" name="Text 7"/>
          <p:cNvSpPr/>
          <p:nvPr/>
        </p:nvSpPr>
        <p:spPr>
          <a:xfrm>
            <a:off x="4937760" y="178308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Government subsidies, international aid, microfinance for </a:t>
            </a:r>
            <a:r>
              <a:rPr lang="en-US" sz="1400" dirty="0" smtClean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communities, donations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233172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53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Challenge: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606040"/>
            <a:ext cx="3931920" cy="457200"/>
          </a:xfrm>
          <a:prstGeom prst="rect">
            <a:avLst/>
          </a:prstGeom>
          <a:solidFill>
            <a:srgbClr val="FFF0F0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65176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Awareness Gaps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54880" y="233172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Solution: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754880" y="2606040"/>
            <a:ext cx="3931920" cy="457200"/>
          </a:xfrm>
          <a:prstGeom prst="rect">
            <a:avLst/>
          </a:prstGeom>
          <a:solidFill>
            <a:srgbClr val="E6F4EA"/>
          </a:solidFill>
          <a:ln/>
        </p:spPr>
      </p:sp>
      <p:sp>
        <p:nvSpPr>
          <p:cNvPr id="15" name="Text 13"/>
          <p:cNvSpPr/>
          <p:nvPr/>
        </p:nvSpPr>
        <p:spPr>
          <a:xfrm>
            <a:off x="4937760" y="265176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 campaigns on benefits and maintenance practices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320040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53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Challenge: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57200" y="3520440"/>
            <a:ext cx="3931920" cy="457200"/>
          </a:xfrm>
          <a:prstGeom prst="rect">
            <a:avLst/>
          </a:prstGeom>
          <a:solidFill>
            <a:srgbClr val="FFF0F0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520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Issues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754880" y="320040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Solution: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754880" y="3474720"/>
            <a:ext cx="3931920" cy="457200"/>
          </a:xfrm>
          <a:prstGeom prst="rect">
            <a:avLst/>
          </a:prstGeom>
          <a:solidFill>
            <a:srgbClr val="E6F4EA"/>
          </a:solidFill>
          <a:ln/>
        </p:spPr>
      </p:sp>
      <p:sp>
        <p:nvSpPr>
          <p:cNvPr id="21" name="Text 19"/>
          <p:cNvSpPr/>
          <p:nvPr/>
        </p:nvSpPr>
        <p:spPr>
          <a:xfrm>
            <a:off x="4937760" y="3520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programs, proper waste segregation systems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57200" y="406908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53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Challenge: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57200" y="4343400"/>
            <a:ext cx="3931920" cy="457200"/>
          </a:xfrm>
          <a:prstGeom prst="rect">
            <a:avLst/>
          </a:prstGeom>
          <a:solidFill>
            <a:srgbClr val="FFF0F0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438912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Barriers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754880" y="406908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Solution: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754880" y="4343400"/>
            <a:ext cx="3931920" cy="457200"/>
          </a:xfrm>
          <a:prstGeom prst="rect">
            <a:avLst/>
          </a:prstGeom>
          <a:solidFill>
            <a:srgbClr val="E6F4EA"/>
          </a:solidFill>
          <a:ln/>
        </p:spPr>
      </p:sp>
      <p:sp>
        <p:nvSpPr>
          <p:cNvPr id="27" name="Text 25"/>
          <p:cNvSpPr/>
          <p:nvPr/>
        </p:nvSpPr>
        <p:spPr>
          <a:xfrm>
            <a:off x="4937760" y="438912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 development in rural areas, supportive regulations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 India's National Biogas and Manure Management Programme (NBMMP)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5F5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Conclusion &amp; Call to Action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438790" y="1097280"/>
            <a:ext cx="8260284" cy="7315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1554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97BC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Takeaways: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097280" y="19659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Biogas uniquely tackles waste and energy crises simultaneously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Reduces pollution across Nigeria, India, and the USA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2030, global biogas adoption could slash emissions significantly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371600" y="3063240"/>
            <a:ext cx="6400800" cy="59436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7" name="Text 5"/>
          <p:cNvSpPr/>
          <p:nvPr/>
        </p:nvSpPr>
        <p:spPr>
          <a:xfrm>
            <a:off x="1554480" y="3154680"/>
            <a:ext cx="6035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"Waste isn't waste until we waste it – let's turn it into energy!"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840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7BC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to Action: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4160520"/>
            <a:ext cx="6949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Advocate for biogas policies in your community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small with local waste-to-energy projects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Together, we can build a cleaner, healthier world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459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5F5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THANK YOU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457200" y="24688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97BC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🌱 ♻️ 🌍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457200" y="3108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Questions?</a:t>
            </a:r>
            <a:endParaRPr lang="en-US" sz="2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760" y="3749040"/>
            <a:ext cx="731520" cy="73152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720" y="3749040"/>
            <a:ext cx="731520" cy="7315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57200" y="470916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Presented by: 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Emmanuel Megba &amp; Oreoluwa Odejayi 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 </a:t>
            </a:r>
            <a:r>
              <a:rPr lang="en-US" sz="12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ISA Project 2026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gradFill flip="none" rotWithShape="1">
          <a:gsLst>
            <a:gs pos="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Introduction to the Global Challenge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2881278" y="1217260"/>
            <a:ext cx="3657600" cy="457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371600"/>
            <a:ext cx="3931920" cy="3200400"/>
          </a:xfrm>
          <a:prstGeom prst="rect">
            <a:avLst/>
          </a:prstGeom>
          <a:solidFill>
            <a:srgbClr val="FFF5E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55448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34440" y="16002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Pollution Crisis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85800" y="2194560"/>
            <a:ext cx="3474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Air, water, and land pollution affect billions globally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culprit: Burning fossil fuels (coal, oil, gas)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Results: Greenhouse gases, smog, health crises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Urgent need for cleaner alternatives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4754880" y="1371600"/>
            <a:ext cx="3931920" cy="3200400"/>
          </a:xfrm>
          <a:prstGeom prst="rect">
            <a:avLst/>
          </a:prstGeom>
          <a:solidFill>
            <a:srgbClr val="E6F4E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1554480"/>
            <a:ext cx="457200" cy="4572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532120" y="16002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Spotlight on Biogas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4983480" y="2194560"/>
            <a:ext cx="3474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Renewable source from organic waste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Reduces pollution while managing waste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Naturally replenishing energy solution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Transforms trash into clean power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4983480" y="411480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🇳🇬 Nigeria  |  🇮🇳 India  |  🇺🇸 USA</a:t>
            </a:r>
            <a:endParaRPr lang="en-US" sz="1600" dirty="0"/>
          </a:p>
        </p:txBody>
      </p:sp>
      <p:sp>
        <p:nvSpPr>
          <p:cNvPr id="14" name="Shape 1"/>
          <p:cNvSpPr/>
          <p:nvPr/>
        </p:nvSpPr>
        <p:spPr>
          <a:xfrm>
            <a:off x="1119995" y="604793"/>
            <a:ext cx="6888685" cy="45719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22534" name="AutoShape 6" descr="Free Pictures of the Eart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6" name="AutoShape 8" descr="Free Pictures of the Eart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gradFill>
          <a:gsLst>
            <a:gs pos="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 smtClean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</a:t>
            </a:r>
            <a:r>
              <a:rPr lang="en-US" sz="3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Science </a:t>
            </a:r>
            <a:r>
              <a:rPr lang="en-US" sz="3800" b="1" dirty="0" smtClean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Behind Biogas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5303520" cy="1097280"/>
          </a:xfrm>
          <a:prstGeom prst="rect">
            <a:avLst/>
          </a:prstGeom>
          <a:solidFill>
            <a:srgbClr val="2C5F2D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554480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25880" y="1691640"/>
            <a:ext cx="4114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renewable gas produced from anaerobic digestion (breakdown without oxygen) of organic matter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40080" y="269748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 of Waste:</a:t>
            </a:r>
            <a:endParaRPr lang="en-US" sz="18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063240"/>
            <a:ext cx="320040" cy="320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51560" y="308152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Animal dung (e.g., cow manure)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" y="3474720"/>
            <a:ext cx="320040" cy="32004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51560" y="349300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scraps and household waste</a:t>
            </a:r>
            <a:endParaRPr lang="en-US" sz="13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3886200"/>
            <a:ext cx="320040" cy="32004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51560" y="390448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Agricultural residues (crop stalks, cassava peels)</a:t>
            </a:r>
            <a:endParaRPr lang="en-US" sz="13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4297680"/>
            <a:ext cx="320040" cy="32004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51560" y="431596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Sewage and industrial organic waste</a:t>
            </a:r>
            <a:endParaRPr lang="en-US" sz="1300" dirty="0"/>
          </a:p>
        </p:txBody>
      </p:sp>
      <p:sp>
        <p:nvSpPr>
          <p:cNvPr id="16" name="Text 9"/>
          <p:cNvSpPr/>
          <p:nvPr/>
        </p:nvSpPr>
        <p:spPr>
          <a:xfrm>
            <a:off x="6035040" y="137160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Process:</a:t>
            </a:r>
            <a:endParaRPr lang="en-US" sz="1800" dirty="0"/>
          </a:p>
        </p:txBody>
      </p:sp>
      <p:sp>
        <p:nvSpPr>
          <p:cNvPr id="17" name="Shape 10"/>
          <p:cNvSpPr/>
          <p:nvPr/>
        </p:nvSpPr>
        <p:spPr>
          <a:xfrm>
            <a:off x="6126480" y="1828800"/>
            <a:ext cx="2377440" cy="54864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8" name="Text 11"/>
          <p:cNvSpPr/>
          <p:nvPr/>
        </p:nvSpPr>
        <p:spPr>
          <a:xfrm>
            <a:off x="6126480" y="182880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WASTE</a:t>
            </a:r>
            <a:endParaRPr lang="en-US" sz="1600" dirty="0"/>
          </a:p>
        </p:txBody>
      </p:sp>
      <p:sp>
        <p:nvSpPr>
          <p:cNvPr id="19" name="Text 12"/>
          <p:cNvSpPr/>
          <p:nvPr/>
        </p:nvSpPr>
        <p:spPr>
          <a:xfrm>
            <a:off x="7132320" y="24231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400" dirty="0"/>
          </a:p>
        </p:txBody>
      </p:sp>
      <p:sp>
        <p:nvSpPr>
          <p:cNvPr id="20" name="Shape 13"/>
          <p:cNvSpPr/>
          <p:nvPr/>
        </p:nvSpPr>
        <p:spPr>
          <a:xfrm>
            <a:off x="6126480" y="2788920"/>
            <a:ext cx="2377440" cy="54864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21" name="Text 14"/>
          <p:cNvSpPr/>
          <p:nvPr/>
        </p:nvSpPr>
        <p:spPr>
          <a:xfrm>
            <a:off x="6126480" y="278892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DIGESTER TANK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7132320" y="33832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400" dirty="0"/>
          </a:p>
        </p:txBody>
      </p:sp>
      <p:sp>
        <p:nvSpPr>
          <p:cNvPr id="23" name="Shape 16"/>
          <p:cNvSpPr/>
          <p:nvPr/>
        </p:nvSpPr>
        <p:spPr>
          <a:xfrm>
            <a:off x="6126480" y="3749040"/>
            <a:ext cx="2377440" cy="77724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24" name="Text 17"/>
          <p:cNvSpPr/>
          <p:nvPr/>
        </p:nvSpPr>
        <p:spPr>
          <a:xfrm>
            <a:off x="6126480" y="379476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BIOGAS OUTPUT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FERTILIZER</a:t>
            </a:r>
            <a:endParaRPr lang="en-US" sz="1300" dirty="0"/>
          </a:p>
        </p:txBody>
      </p:sp>
      <p:sp>
        <p:nvSpPr>
          <p:cNvPr id="25" name="Text 18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Composition: ~60% Methane (CH₄) + ~40% CO₂</a:t>
            </a:r>
            <a:endParaRPr lang="en-US" sz="1400" dirty="0"/>
          </a:p>
        </p:txBody>
      </p:sp>
      <p:sp>
        <p:nvSpPr>
          <p:cNvPr id="26" name="Shape 1"/>
          <p:cNvSpPr/>
          <p:nvPr/>
        </p:nvSpPr>
        <p:spPr>
          <a:xfrm>
            <a:off x="457200" y="940998"/>
            <a:ext cx="8229600" cy="45719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27" name="TextBox 26"/>
          <p:cNvSpPr txBox="1"/>
          <p:nvPr/>
        </p:nvSpPr>
        <p:spPr>
          <a:xfrm>
            <a:off x="1325880" y="1322308"/>
            <a:ext cx="1721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What is Biogas?</a:t>
            </a:r>
            <a:endParaRPr lang="en-US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gradFill>
          <a:gsLst>
            <a:gs pos="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Biogas Reduces Environmental Pollution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770772" y="1215109"/>
            <a:ext cx="7674209" cy="45719"/>
          </a:xfrm>
          <a:prstGeom prst="rect">
            <a:avLst/>
          </a:prstGeom>
          <a:solidFill>
            <a:srgbClr val="F5A62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17320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0120" y="141732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 Pollution Reduction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960120" y="1709928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Replaces dirty fossil fuels and biomass burning, cutting CO₂, soot, and harmful particulates</a:t>
            </a:r>
            <a:endParaRPr lang="en-US" sz="1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1417320"/>
            <a:ext cx="411480" cy="411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40680" y="141732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Greenhouse Gas Control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5440680" y="1709928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Captures methane (25x more potent than CO₂) from rotting waste, preventing atmospheric release</a:t>
            </a:r>
            <a:endParaRPr lang="en-US" sz="12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560320"/>
            <a:ext cx="411480" cy="4114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0120" y="256032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and Land Protection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960120" y="2852928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Treats sewage and manure runoff, preventing contamination of rivers, groundwater, and soil</a:t>
            </a:r>
            <a:endParaRPr lang="en-US" sz="12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760" y="2560320"/>
            <a:ext cx="411480" cy="4114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440680" y="256032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Waste Management</a:t>
            </a:r>
            <a:endParaRPr lang="en-US" sz="1500" dirty="0"/>
          </a:p>
        </p:txBody>
      </p:sp>
      <p:sp>
        <p:nvSpPr>
          <p:cNvPr id="15" name="Text 9"/>
          <p:cNvSpPr/>
          <p:nvPr/>
        </p:nvSpPr>
        <p:spPr>
          <a:xfrm>
            <a:off x="5440680" y="2852928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Transforms 'trash into treasure' – reduces open dumping, landfills, and burning</a:t>
            </a:r>
            <a:endParaRPr lang="en-US" sz="12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3703320"/>
            <a:ext cx="411480" cy="41148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60120" y="370332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Organic Fertilizer Bonus</a:t>
            </a:r>
            <a:endParaRPr lang="en-US" sz="1500" dirty="0"/>
          </a:p>
        </p:txBody>
      </p:sp>
      <p:sp>
        <p:nvSpPr>
          <p:cNvPr id="18" name="Text 11"/>
          <p:cNvSpPr/>
          <p:nvPr/>
        </p:nvSpPr>
        <p:spPr>
          <a:xfrm>
            <a:off x="960120" y="3995928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Digestate boosts sustainable agriculture without chemical pollutants</a:t>
            </a:r>
            <a:endParaRPr lang="en-US" sz="12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7760" y="3703320"/>
            <a:ext cx="411480" cy="41148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5440680" y="370332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Biodiversity &amp; Forests</a:t>
            </a:r>
            <a:endParaRPr lang="en-US" sz="1500" dirty="0"/>
          </a:p>
        </p:txBody>
      </p:sp>
      <p:sp>
        <p:nvSpPr>
          <p:cNvPr id="21" name="Text 13"/>
          <p:cNvSpPr/>
          <p:nvPr/>
        </p:nvSpPr>
        <p:spPr>
          <a:xfrm>
            <a:off x="5440680" y="3995928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Lowers deforestation (less firewood needed) and promotes ecosystem health</a:t>
            </a:r>
            <a:endParaRPr lang="en-US" sz="1200" dirty="0"/>
          </a:p>
        </p:txBody>
      </p:sp>
      <p:sp>
        <p:nvSpPr>
          <p:cNvPr id="22" name="Shape 1"/>
          <p:cNvSpPr/>
          <p:nvPr/>
        </p:nvSpPr>
        <p:spPr>
          <a:xfrm>
            <a:off x="1096034" y="650513"/>
            <a:ext cx="6839000" cy="45719"/>
          </a:xfrm>
          <a:prstGeom prst="rect">
            <a:avLst/>
          </a:prstGeom>
          <a:solidFill>
            <a:srgbClr val="F5A623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gradFill>
          <a:gsLst>
            <a:gs pos="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 smtClean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 </a:t>
            </a:r>
            <a:r>
              <a:rPr lang="en-US" sz="3800" b="1" i="1" dirty="0" smtClean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Nigeria </a:t>
            </a:r>
            <a:r>
              <a:rPr lang="en-US" sz="3800" b="1" dirty="0" smtClean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: </a:t>
            </a:r>
            <a:r>
              <a:rPr lang="en-US" sz="3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Tackling Waste &amp; Energy Crisis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2691037" y="1227383"/>
            <a:ext cx="3840480" cy="457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4" name="Shape 2"/>
          <p:cNvSpPr/>
          <p:nvPr/>
        </p:nvSpPr>
        <p:spPr>
          <a:xfrm>
            <a:off x="359009" y="1325880"/>
            <a:ext cx="4114800" cy="1645920"/>
          </a:xfrm>
          <a:prstGeom prst="rect">
            <a:avLst/>
          </a:prstGeom>
          <a:solidFill>
            <a:srgbClr val="FFF0F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46304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3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Problems: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 waste management: </a:t>
            </a: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dumping creating 'refuse mountains'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Heavy reliance on firewood/charcoal: </a:t>
            </a: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Deforestation, indoor air pollution (80% of rural households)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Diesel generators: </a:t>
            </a: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Agricultural waste adds to smog and health risks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754880" y="1273103"/>
            <a:ext cx="3931920" cy="1645920"/>
          </a:xfrm>
          <a:prstGeom prst="rect">
            <a:avLst/>
          </a:prstGeom>
          <a:solidFill>
            <a:srgbClr val="E6F4E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0" y="1463040"/>
            <a:ext cx="365760" cy="365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394960" y="1490472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Biogas Helps: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937760" y="1874520"/>
            <a:ext cx="35661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Converts animal dung, food waste, market scraps into clean cooking gas &amp; electricity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Rural digesters provide off-grid energy, reducing smoke-related diseases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Improves sanitation and creates jobs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57200" y="31546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</a:t>
            </a:r>
            <a:r>
              <a:rPr lang="en-US" sz="1600" b="1" dirty="0" smtClean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 </a:t>
            </a:r>
            <a:r>
              <a:rPr lang="en-US" sz="1600" b="1" dirty="0" smtClean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</a:t>
            </a:r>
            <a:r>
              <a:rPr lang="en-US" sz="16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57200" y="3474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Biogas plants in rural farms using cow dung for household fuel; Lagos market projects generate power from slaughterhouse waste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57200" y="4206240"/>
            <a:ext cx="8229600" cy="685800"/>
          </a:xfrm>
          <a:prstGeom prst="rect">
            <a:avLst/>
          </a:prstGeom>
          <a:solidFill>
            <a:srgbClr val="97BC62"/>
          </a:solidFill>
          <a:ln/>
        </p:spPr>
      </p:sp>
      <p:sp>
        <p:nvSpPr>
          <p:cNvPr id="14" name="Text 11"/>
          <p:cNvSpPr/>
          <p:nvPr/>
        </p:nvSpPr>
        <p:spPr>
          <a:xfrm>
            <a:off x="640080" y="4297680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IMPACT: Cleaner streets, healthier communities, less deforestation in Nigeria's vibrant landscapes</a:t>
            </a:r>
            <a:endParaRPr lang="en-US" sz="1500" dirty="0"/>
          </a:p>
        </p:txBody>
      </p:sp>
      <p:sp>
        <p:nvSpPr>
          <p:cNvPr id="15" name="Shape 1"/>
          <p:cNvSpPr/>
          <p:nvPr/>
        </p:nvSpPr>
        <p:spPr>
          <a:xfrm>
            <a:off x="886477" y="639927"/>
            <a:ext cx="7481204" cy="45720"/>
          </a:xfrm>
          <a:prstGeom prst="rect">
            <a:avLst/>
          </a:prstGeom>
          <a:solidFill>
            <a:srgbClr val="F5A623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gradFill>
          <a:gsLst>
            <a:gs pos="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i="1" dirty="0" smtClean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India </a:t>
            </a:r>
            <a:r>
              <a:rPr lang="en-US" sz="3800" b="1" dirty="0" smtClean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: </a:t>
            </a:r>
            <a:r>
              <a:rPr lang="en-US" sz="3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Scaling Biogas Nationwide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2971800" y="1200073"/>
            <a:ext cx="3200400" cy="457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325880"/>
            <a:ext cx="4114800" cy="1737360"/>
          </a:xfrm>
          <a:prstGeom prst="rect">
            <a:avLst/>
          </a:prstGeom>
          <a:solidFill>
            <a:srgbClr val="FFF0F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46304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3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Problems: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37490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Massive organic waste: </a:t>
            </a: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Untreated sewage, crop residues → water pollution, methane leaks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 pollution: </a:t>
            </a: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Coal plants, stubble burning cause urban smog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 biomass cooking: </a:t>
            </a: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Affects millions of households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Heavy fossil fuel dependence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754880" y="1325880"/>
            <a:ext cx="3931920" cy="1737360"/>
          </a:xfrm>
          <a:prstGeom prst="rect">
            <a:avLst/>
          </a:prstGeom>
          <a:solidFill>
            <a:srgbClr val="E6F4E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0" y="1463040"/>
            <a:ext cx="365760" cy="365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394960" y="1490472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Biogas Helps: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937760" y="1874520"/>
            <a:ext cx="35661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Household &amp; agricultural digesters use manure and residues for clean energy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Reduces indoor pollution, replacing wood/dung cakes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Government schemes promote waste segregation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57200" y="3246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Example: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57200" y="35661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GOBAR-dhan Initiative transforms cattle manure into energy; Indore's urban plants convert 100% organic waste to Bio-CNG for buses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57200" y="4206240"/>
            <a:ext cx="8229600" cy="68580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14" name="Text 11"/>
          <p:cNvSpPr/>
          <p:nvPr/>
        </p:nvSpPr>
        <p:spPr>
          <a:xfrm>
            <a:off x="640080" y="4297680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IMPACT: Cuts urban smog, boosts green markets, supports India's clean energy goals</a:t>
            </a:r>
            <a:endParaRPr lang="en-US" sz="1500" dirty="0"/>
          </a:p>
        </p:txBody>
      </p:sp>
      <p:sp>
        <p:nvSpPr>
          <p:cNvPr id="15" name="Shape 1"/>
          <p:cNvSpPr/>
          <p:nvPr/>
        </p:nvSpPr>
        <p:spPr>
          <a:xfrm>
            <a:off x="1325471" y="638238"/>
            <a:ext cx="6419314" cy="45720"/>
          </a:xfrm>
          <a:prstGeom prst="rect">
            <a:avLst/>
          </a:prstGeom>
          <a:solidFill>
            <a:srgbClr val="F5A623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gradFill>
          <a:gsLst>
            <a:gs pos="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i="1" dirty="0" smtClean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USA </a:t>
            </a:r>
            <a:r>
              <a:rPr lang="en-US" sz="3800" b="1" dirty="0" smtClean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: </a:t>
            </a:r>
            <a:r>
              <a:rPr lang="en-US" sz="3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Industrial-Scale Biogas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199" y="977916"/>
            <a:ext cx="8367681" cy="457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325880"/>
            <a:ext cx="4114800" cy="1554480"/>
          </a:xfrm>
          <a:prstGeom prst="rect">
            <a:avLst/>
          </a:prstGeom>
          <a:solidFill>
            <a:srgbClr val="FFF0F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46304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3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Problems: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3749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Massive landfills emitting methane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farming (dairy/pigs): </a:t>
            </a: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Manure runoff into rivers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Heavy fossil fuel use in transport &amp; energy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industry waste adds to emissions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754880" y="1325880"/>
            <a:ext cx="3931920" cy="1554480"/>
          </a:xfrm>
          <a:prstGeom prst="rect">
            <a:avLst/>
          </a:prstGeom>
          <a:solidFill>
            <a:srgbClr val="E6F4E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0" y="1463040"/>
            <a:ext cx="365760" cy="365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394960" y="1490472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Biogas Helps: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937760" y="187452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Large-scale digesters capture landfill &amp; farm methane for grid electricity/RNG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Converts waste into vehicle fuel, decarbonizing transport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Supports policy-driven clean transitions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57200" y="3063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Example: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57200" y="33832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Dairy farm projects in California capture manure emissions; nationwide landfill plants generate power for communities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77724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14" name="Text 11"/>
          <p:cNvSpPr/>
          <p:nvPr/>
        </p:nvSpPr>
        <p:spPr>
          <a:xfrm>
            <a:off x="640080" y="4206240"/>
            <a:ext cx="7863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5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IMPACT: Protects waterways, lowers national carbon footprint, advances sustainable farming. RNG is being injected into pipelines, displacing fossil fuels in transport &amp; heating.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gradFill>
          <a:gsLst>
            <a:gs pos="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Comparative Analysis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1592528" y="1005841"/>
            <a:ext cx="6164529" cy="45719"/>
          </a:xfrm>
          <a:prstGeom prst="rect">
            <a:avLst/>
          </a:prstGeom>
          <a:solidFill>
            <a:srgbClr val="F5A623"/>
          </a:solidFill>
          <a:ln/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9011935"/>
              </p:ext>
            </p:extLst>
          </p:nvPr>
        </p:nvGraphicFramePr>
        <p:xfrm>
          <a:off x="457200" y="1184424"/>
          <a:ext cx="8229600" cy="3474720"/>
        </p:xfrm>
        <a:graphic>
          <a:graphicData uri="http://schemas.openxmlformats.org/drawingml/2006/table">
            <a:tbl>
              <a:tblPr/>
              <a:tblGrid>
                <a:gridCol w="1371600"/>
                <a:gridCol w="1645920"/>
                <a:gridCol w="2286000"/>
                <a:gridCol w="2926080"/>
              </a:tblGrid>
              <a:tr h="8686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Country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F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Focus Area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F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Main Waste Sources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F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 Benefits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F2D"/>
                    </a:solidFill>
                  </a:tcPr>
                </a:tc>
              </a:tr>
              <a:tr h="8686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 smtClean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r>
                        <a:rPr lang="en-US" sz="1200" b="1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Nigeria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Rural &amp; Household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Animal dung, food/agricultural waste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Reduces deforestation, improves sanitation, cuts indoor pollution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6"/>
                    </a:solidFill>
                  </a:tcPr>
                </a:tc>
              </a:tr>
              <a:tr h="8686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 smtClean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r>
                        <a:rPr lang="en-US" sz="1200" b="1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India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4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Urban &amp; Agricultural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4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Sewage, crop residues, manure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4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Lowers smog, manages massive waste, boosts clean transport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4EA"/>
                    </a:solidFill>
                  </a:tcPr>
                </a:tc>
              </a:tr>
              <a:tr h="8686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 smtClean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USA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0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Industrial &amp; Landfill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0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Farm manure, food/industrial waste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0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D374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Captures methane, protects water, decarbonizes energy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0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technology is the same, but applications adapt to each country's unique needs</a:t>
            </a:r>
            <a:endParaRPr lang="en-US" sz="13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gradFill>
          <a:gsLst>
            <a:gs pos="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C5F2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Advantages of Biogas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 flipV="1">
            <a:off x="849963" y="951222"/>
            <a:ext cx="7406640" cy="45719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371600"/>
            <a:ext cx="26517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" y="1508760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4360" y="224028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Sustainability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94360" y="25146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Renewable, endless supply from waste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337560" y="1371600"/>
            <a:ext cx="26517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1508760"/>
            <a:ext cx="640080" cy="6400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474720" y="224028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Pollution Reduction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474720" y="25146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Cleaner air, water, land; cuts emissions by up to 10% if scaled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6217920" y="1371600"/>
            <a:ext cx="26517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1508760"/>
            <a:ext cx="640080" cy="6400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55080" y="224028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Economic Perks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6355080" y="25146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Creates jobs in </a:t>
            </a:r>
            <a:r>
              <a:rPr lang="en-US" sz="1100" dirty="0" smtClean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installation / maintenance</a:t>
            </a:r>
            <a:r>
              <a:rPr lang="en-US" sz="11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saves on fuel &amp; fertilizers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457200" y="3017520"/>
            <a:ext cx="26517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3040" y="3154680"/>
            <a:ext cx="640080" cy="6400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94360" y="38862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 Benefits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594360" y="416052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Reduces respiratory diseases from smoke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3337560" y="3017520"/>
            <a:ext cx="26517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3400" y="3154680"/>
            <a:ext cx="640080" cy="64008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3474720" y="38862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Versatility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3474720" y="416052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Scalable from home units to industrial plants</a:t>
            </a:r>
            <a:endParaRPr lang="en-US" sz="1100" dirty="0"/>
          </a:p>
        </p:txBody>
      </p:sp>
      <p:sp>
        <p:nvSpPr>
          <p:cNvPr id="24" name="Shape 17"/>
          <p:cNvSpPr/>
          <p:nvPr/>
        </p:nvSpPr>
        <p:spPr>
          <a:xfrm>
            <a:off x="6217920" y="3017520"/>
            <a:ext cx="26517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3760" y="3154680"/>
            <a:ext cx="640080" cy="64008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355080" y="38862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Relevance</a:t>
            </a:r>
            <a:endParaRPr lang="en-US" sz="1500" dirty="0"/>
          </a:p>
        </p:txBody>
      </p:sp>
      <p:sp>
        <p:nvSpPr>
          <p:cNvPr id="27" name="Text 19"/>
          <p:cNvSpPr/>
          <p:nvPr/>
        </p:nvSpPr>
        <p:spPr>
          <a:xfrm>
            <a:off x="6355080" y="416052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Aligns with UN SDGs: clean energy, climate action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965</Words>
  <Application>Microsoft Office PowerPoint</Application>
  <PresentationFormat>On-screen Show (16:9)</PresentationFormat>
  <Paragraphs>161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Biogas - Transforming Waste into a Sustainable Future</dc:title>
  <dc:subject>PptxGenJS Presentation</dc:subject>
  <dc:creator>Oreoluwa and Friend</dc:creator>
  <cp:lastModifiedBy>SL13</cp:lastModifiedBy>
  <cp:revision>5</cp:revision>
  <dcterms:created xsi:type="dcterms:W3CDTF">2026-02-06T11:24:10Z</dcterms:created>
  <dcterms:modified xsi:type="dcterms:W3CDTF">2026-02-06T12:07:36Z</dcterms:modified>
</cp:coreProperties>
</file>