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8" r:id="rId3"/>
    <p:sldId id="259" r:id="rId4"/>
    <p:sldId id="264" r:id="rId5"/>
    <p:sldId id="265" r:id="rId6"/>
    <p:sldId id="260" r:id="rId7"/>
    <p:sldId id="261" r:id="rId8"/>
    <p:sldId id="262" r:id="rId9"/>
    <p:sldId id="263" r:id="rId10"/>
    <p:sldId id="267" r:id="rId11"/>
    <p:sldId id="269" r:id="rId12"/>
    <p:sldId id="2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66" d="100"/>
          <a:sy n="66" d="100"/>
        </p:scale>
        <p:origin x="4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C6F2B1-74DE-4563-AF4B-EC276252E6A1}" type="doc">
      <dgm:prSet loTypeId="urn:microsoft.com/office/officeart/2005/8/layout/vList2" loCatId="list" qsTypeId="urn:microsoft.com/office/officeart/2005/8/quickstyle/simple5" qsCatId="simple" csTypeId="urn:microsoft.com/office/officeart/2005/8/colors/colorful2" csCatId="colorful"/>
      <dgm:spPr/>
      <dgm:t>
        <a:bodyPr/>
        <a:lstStyle/>
        <a:p>
          <a:endParaRPr lang="en-US"/>
        </a:p>
      </dgm:t>
    </dgm:pt>
    <dgm:pt modelId="{D4DF5CCE-ADE8-4C52-A89C-0C1DB914A9AC}">
      <dgm:prSet/>
      <dgm:spPr/>
      <dgm:t>
        <a:bodyPr/>
        <a:lstStyle/>
        <a:p>
          <a:r>
            <a:rPr lang="en-US" b="1" i="0" baseline="0"/>
            <a:t>Renewable source of energy</a:t>
          </a:r>
          <a:r>
            <a:rPr lang="en-US" b="0" i="0" baseline="0"/>
            <a:t> – continuously produced from organic waste.</a:t>
          </a:r>
          <a:endParaRPr lang="en-US"/>
        </a:p>
      </dgm:t>
    </dgm:pt>
    <dgm:pt modelId="{6F7736CD-FC45-46D4-979B-38666D22B9A8}" type="parTrans" cxnId="{73CB210A-AA9E-40C4-ABAC-7BC2FB51EC57}">
      <dgm:prSet/>
      <dgm:spPr/>
      <dgm:t>
        <a:bodyPr/>
        <a:lstStyle/>
        <a:p>
          <a:endParaRPr lang="en-US"/>
        </a:p>
      </dgm:t>
    </dgm:pt>
    <dgm:pt modelId="{4031B264-7F9A-4B57-9952-2E5BBE3D92C3}" type="sibTrans" cxnId="{73CB210A-AA9E-40C4-ABAC-7BC2FB51EC57}">
      <dgm:prSet/>
      <dgm:spPr/>
      <dgm:t>
        <a:bodyPr/>
        <a:lstStyle/>
        <a:p>
          <a:endParaRPr lang="en-US"/>
        </a:p>
      </dgm:t>
    </dgm:pt>
    <dgm:pt modelId="{6AE98AC7-F813-4895-A8E9-661E0CF42BF9}">
      <dgm:prSet/>
      <dgm:spPr/>
      <dgm:t>
        <a:bodyPr/>
        <a:lstStyle/>
        <a:p>
          <a:r>
            <a:rPr lang="en-US" b="1" i="0" baseline="0"/>
            <a:t>Environment-friendly</a:t>
          </a:r>
          <a:r>
            <a:rPr lang="en-US" b="0" i="0" baseline="0"/>
            <a:t> – reduces air pollution and greenhouse gas emissions.</a:t>
          </a:r>
          <a:endParaRPr lang="en-US"/>
        </a:p>
      </dgm:t>
    </dgm:pt>
    <dgm:pt modelId="{146AD99A-CECC-4CB7-BCB2-CADB4179B8D9}" type="parTrans" cxnId="{AB0A56B9-DE22-48E4-A1A1-F3DCBA3B4725}">
      <dgm:prSet/>
      <dgm:spPr/>
      <dgm:t>
        <a:bodyPr/>
        <a:lstStyle/>
        <a:p>
          <a:endParaRPr lang="en-US"/>
        </a:p>
      </dgm:t>
    </dgm:pt>
    <dgm:pt modelId="{8A6A58B0-A56B-4D44-9C2E-5C6ED6BA394A}" type="sibTrans" cxnId="{AB0A56B9-DE22-48E4-A1A1-F3DCBA3B4725}">
      <dgm:prSet/>
      <dgm:spPr/>
      <dgm:t>
        <a:bodyPr/>
        <a:lstStyle/>
        <a:p>
          <a:endParaRPr lang="en-US"/>
        </a:p>
      </dgm:t>
    </dgm:pt>
    <dgm:pt modelId="{6E2CD5DC-6CB2-4962-AC45-2F2AD3C20B81}">
      <dgm:prSet/>
      <dgm:spPr/>
      <dgm:t>
        <a:bodyPr/>
        <a:lstStyle/>
        <a:p>
          <a:r>
            <a:rPr lang="en-US" b="1" i="0" baseline="0"/>
            <a:t>Effective waste management</a:t>
          </a:r>
          <a:r>
            <a:rPr lang="en-US" b="0" i="0" baseline="0"/>
            <a:t> – converts organic waste into useful energy.</a:t>
          </a:r>
          <a:endParaRPr lang="en-US"/>
        </a:p>
      </dgm:t>
    </dgm:pt>
    <dgm:pt modelId="{C17A451A-3532-4E56-A599-7B3EE6CAE601}" type="parTrans" cxnId="{F024A347-D1BA-4956-A37B-A2CF68739F96}">
      <dgm:prSet/>
      <dgm:spPr/>
      <dgm:t>
        <a:bodyPr/>
        <a:lstStyle/>
        <a:p>
          <a:endParaRPr lang="en-US"/>
        </a:p>
      </dgm:t>
    </dgm:pt>
    <dgm:pt modelId="{C3A414BF-A031-4741-995F-74361DC90CC8}" type="sibTrans" cxnId="{F024A347-D1BA-4956-A37B-A2CF68739F96}">
      <dgm:prSet/>
      <dgm:spPr/>
      <dgm:t>
        <a:bodyPr/>
        <a:lstStyle/>
        <a:p>
          <a:endParaRPr lang="en-US"/>
        </a:p>
      </dgm:t>
    </dgm:pt>
    <dgm:pt modelId="{FF67E398-829F-439E-B521-BBC0A2A670EA}">
      <dgm:prSet/>
      <dgm:spPr/>
      <dgm:t>
        <a:bodyPr/>
        <a:lstStyle/>
        <a:p>
          <a:r>
            <a:rPr lang="en-US" b="1" i="0" baseline="0"/>
            <a:t>Reduces dependence on fossil fuels</a:t>
          </a:r>
          <a:r>
            <a:rPr lang="en-US" b="0" i="0" baseline="0"/>
            <a:t> – saves LPG, coal, and firewood.</a:t>
          </a:r>
          <a:endParaRPr lang="en-US"/>
        </a:p>
      </dgm:t>
    </dgm:pt>
    <dgm:pt modelId="{0B16A85A-A02B-425A-A100-965E2BD38F53}" type="parTrans" cxnId="{1E24B50B-EB38-4F20-90B1-6197AF93F56E}">
      <dgm:prSet/>
      <dgm:spPr/>
      <dgm:t>
        <a:bodyPr/>
        <a:lstStyle/>
        <a:p>
          <a:endParaRPr lang="en-US"/>
        </a:p>
      </dgm:t>
    </dgm:pt>
    <dgm:pt modelId="{B78D4D9C-2B55-463E-8FB5-62ACE1385400}" type="sibTrans" cxnId="{1E24B50B-EB38-4F20-90B1-6197AF93F56E}">
      <dgm:prSet/>
      <dgm:spPr/>
      <dgm:t>
        <a:bodyPr/>
        <a:lstStyle/>
        <a:p>
          <a:endParaRPr lang="en-US"/>
        </a:p>
      </dgm:t>
    </dgm:pt>
    <dgm:pt modelId="{12654AC9-28C8-482B-B632-8C388DA31F13}">
      <dgm:prSet/>
      <dgm:spPr/>
      <dgm:t>
        <a:bodyPr/>
        <a:lstStyle/>
        <a:p>
          <a:r>
            <a:rPr lang="en-US" b="1" i="0" baseline="0"/>
            <a:t>Low-cost fuel</a:t>
          </a:r>
          <a:r>
            <a:rPr lang="en-US" b="0" i="0" baseline="0"/>
            <a:t> – uses locally available materials and lowers energy expenses.</a:t>
          </a:r>
          <a:endParaRPr lang="en-US"/>
        </a:p>
      </dgm:t>
    </dgm:pt>
    <dgm:pt modelId="{DB930020-A6AA-4B62-8D0C-4BD26A00448A}" type="parTrans" cxnId="{83093A1D-F242-4AA5-8307-B152D7D9163B}">
      <dgm:prSet/>
      <dgm:spPr/>
      <dgm:t>
        <a:bodyPr/>
        <a:lstStyle/>
        <a:p>
          <a:endParaRPr lang="en-US"/>
        </a:p>
      </dgm:t>
    </dgm:pt>
    <dgm:pt modelId="{34024655-A0EF-4C01-9D60-44F39E0A5C58}" type="sibTrans" cxnId="{83093A1D-F242-4AA5-8307-B152D7D9163B}">
      <dgm:prSet/>
      <dgm:spPr/>
      <dgm:t>
        <a:bodyPr/>
        <a:lstStyle/>
        <a:p>
          <a:endParaRPr lang="en-US"/>
        </a:p>
      </dgm:t>
    </dgm:pt>
    <dgm:pt modelId="{B484E80B-3389-4988-8B2E-A4D0CA92FF3F}">
      <dgm:prSet/>
      <dgm:spPr/>
      <dgm:t>
        <a:bodyPr/>
        <a:lstStyle/>
        <a:p>
          <a:r>
            <a:rPr lang="en-US" b="1" i="0" baseline="0"/>
            <a:t>Produces valuable organic fertilizer</a:t>
          </a:r>
          <a:r>
            <a:rPr lang="en-US" b="0" i="0" baseline="0"/>
            <a:t> – biogas slurry improves soil fertility.</a:t>
          </a:r>
          <a:endParaRPr lang="en-US"/>
        </a:p>
      </dgm:t>
    </dgm:pt>
    <dgm:pt modelId="{F5312EE3-DB3B-4CC2-8B4C-B2D25BFA6002}" type="parTrans" cxnId="{6A5F5A54-3883-401E-9940-8237D3430F29}">
      <dgm:prSet/>
      <dgm:spPr/>
      <dgm:t>
        <a:bodyPr/>
        <a:lstStyle/>
        <a:p>
          <a:endParaRPr lang="en-US"/>
        </a:p>
      </dgm:t>
    </dgm:pt>
    <dgm:pt modelId="{C86CE9D0-A60D-4E30-8716-E109CEB533D5}" type="sibTrans" cxnId="{6A5F5A54-3883-401E-9940-8237D3430F29}">
      <dgm:prSet/>
      <dgm:spPr/>
      <dgm:t>
        <a:bodyPr/>
        <a:lstStyle/>
        <a:p>
          <a:endParaRPr lang="en-US"/>
        </a:p>
      </dgm:t>
    </dgm:pt>
    <dgm:pt modelId="{27F94D38-958F-4F61-ACD7-D7EFAD72143E}">
      <dgm:prSet/>
      <dgm:spPr/>
      <dgm:t>
        <a:bodyPr/>
        <a:lstStyle/>
        <a:p>
          <a:r>
            <a:rPr lang="en-US" b="1" i="0" baseline="0"/>
            <a:t>Improves sanitation and public health</a:t>
          </a:r>
          <a:r>
            <a:rPr lang="en-US" b="0" i="0" baseline="0"/>
            <a:t> – reduces waste accumulation and disease risk.</a:t>
          </a:r>
          <a:endParaRPr lang="en-US"/>
        </a:p>
      </dgm:t>
    </dgm:pt>
    <dgm:pt modelId="{D33A2CF1-3B2D-4DD2-99D9-878B29E54205}" type="parTrans" cxnId="{9728552F-D4F2-43DA-BFBD-A00B65282F45}">
      <dgm:prSet/>
      <dgm:spPr/>
      <dgm:t>
        <a:bodyPr/>
        <a:lstStyle/>
        <a:p>
          <a:endParaRPr lang="en-US"/>
        </a:p>
      </dgm:t>
    </dgm:pt>
    <dgm:pt modelId="{FD13996B-A90B-4FE0-81B9-CE2C19B7CBEC}" type="sibTrans" cxnId="{9728552F-D4F2-43DA-BFBD-A00B65282F45}">
      <dgm:prSet/>
      <dgm:spPr/>
      <dgm:t>
        <a:bodyPr/>
        <a:lstStyle/>
        <a:p>
          <a:endParaRPr lang="en-US"/>
        </a:p>
      </dgm:t>
    </dgm:pt>
    <dgm:pt modelId="{97A05C01-6C5B-460C-8B1A-7A0DD7105778}">
      <dgm:prSet/>
      <dgm:spPr/>
      <dgm:t>
        <a:bodyPr/>
        <a:lstStyle/>
        <a:p>
          <a:r>
            <a:rPr lang="en-US" b="1" i="0" baseline="0"/>
            <a:t>Supports rural development</a:t>
          </a:r>
          <a:r>
            <a:rPr lang="en-US" b="0" i="0" baseline="0"/>
            <a:t> – provides energy, employment, and income opportunities.</a:t>
          </a:r>
          <a:endParaRPr lang="en-US"/>
        </a:p>
      </dgm:t>
    </dgm:pt>
    <dgm:pt modelId="{57B446D9-E017-4E75-849C-A03927CF9ABB}" type="parTrans" cxnId="{E7027874-63FF-443A-B0F9-4CB33933F6EA}">
      <dgm:prSet/>
      <dgm:spPr/>
      <dgm:t>
        <a:bodyPr/>
        <a:lstStyle/>
        <a:p>
          <a:endParaRPr lang="en-US"/>
        </a:p>
      </dgm:t>
    </dgm:pt>
    <dgm:pt modelId="{89718B68-AF98-4C3D-8C3F-581E5B73F228}" type="sibTrans" cxnId="{E7027874-63FF-443A-B0F9-4CB33933F6EA}">
      <dgm:prSet/>
      <dgm:spPr/>
      <dgm:t>
        <a:bodyPr/>
        <a:lstStyle/>
        <a:p>
          <a:endParaRPr lang="en-US"/>
        </a:p>
      </dgm:t>
    </dgm:pt>
    <dgm:pt modelId="{8EB38D3A-B268-435A-9561-A7ED1219AD0F}">
      <dgm:prSet/>
      <dgm:spPr/>
      <dgm:t>
        <a:bodyPr/>
        <a:lstStyle/>
        <a:p>
          <a:r>
            <a:rPr lang="en-US" b="1" i="0" baseline="0"/>
            <a:t>Clean and efficient</a:t>
          </a:r>
          <a:r>
            <a:rPr lang="en-US" b="0" i="0" baseline="0"/>
            <a:t> – burns with minimal smoke and odor.</a:t>
          </a:r>
          <a:endParaRPr lang="en-US"/>
        </a:p>
      </dgm:t>
    </dgm:pt>
    <dgm:pt modelId="{24A0444C-BE8C-4F59-BB80-7EFFD70E45D1}" type="parTrans" cxnId="{429774B5-9778-4E24-BE10-0FA0AC46B00D}">
      <dgm:prSet/>
      <dgm:spPr/>
      <dgm:t>
        <a:bodyPr/>
        <a:lstStyle/>
        <a:p>
          <a:endParaRPr lang="en-US"/>
        </a:p>
      </dgm:t>
    </dgm:pt>
    <dgm:pt modelId="{4ECB037F-B1B8-4A92-8089-75B628AD16A4}" type="sibTrans" cxnId="{429774B5-9778-4E24-BE10-0FA0AC46B00D}">
      <dgm:prSet/>
      <dgm:spPr/>
      <dgm:t>
        <a:bodyPr/>
        <a:lstStyle/>
        <a:p>
          <a:endParaRPr lang="en-US"/>
        </a:p>
      </dgm:t>
    </dgm:pt>
    <dgm:pt modelId="{1B0D3B4C-3EA0-4525-8936-4F4B7DE5B3A5}">
      <dgm:prSet/>
      <dgm:spPr/>
      <dgm:t>
        <a:bodyPr/>
        <a:lstStyle/>
        <a:p>
          <a:r>
            <a:rPr lang="en-US" b="1" i="0" baseline="0"/>
            <a:t>Reduces deforestation</a:t>
          </a:r>
          <a:r>
            <a:rPr lang="en-US" b="0" i="0" baseline="0"/>
            <a:t> – lowers the need for firewood.</a:t>
          </a:r>
          <a:endParaRPr lang="en-US"/>
        </a:p>
      </dgm:t>
    </dgm:pt>
    <dgm:pt modelId="{14DA9094-6345-4B68-8B2A-72D14B57B076}" type="parTrans" cxnId="{3C4E3635-A3D0-40D4-9387-70BA65D3C5E3}">
      <dgm:prSet/>
      <dgm:spPr/>
      <dgm:t>
        <a:bodyPr/>
        <a:lstStyle/>
        <a:p>
          <a:endParaRPr lang="en-US"/>
        </a:p>
      </dgm:t>
    </dgm:pt>
    <dgm:pt modelId="{CC361788-8B34-4B34-A7CB-15415BC9FB4B}" type="sibTrans" cxnId="{3C4E3635-A3D0-40D4-9387-70BA65D3C5E3}">
      <dgm:prSet/>
      <dgm:spPr/>
      <dgm:t>
        <a:bodyPr/>
        <a:lstStyle/>
        <a:p>
          <a:endParaRPr lang="en-US"/>
        </a:p>
      </dgm:t>
    </dgm:pt>
    <dgm:pt modelId="{DBECD726-D7C6-46C2-AFFE-890439CCB01C}" type="pres">
      <dgm:prSet presAssocID="{E3C6F2B1-74DE-4563-AF4B-EC276252E6A1}" presName="linear" presStyleCnt="0">
        <dgm:presLayoutVars>
          <dgm:animLvl val="lvl"/>
          <dgm:resizeHandles val="exact"/>
        </dgm:presLayoutVars>
      </dgm:prSet>
      <dgm:spPr/>
    </dgm:pt>
    <dgm:pt modelId="{66E4D40C-151C-427B-AAEE-96F38FB0AD43}" type="pres">
      <dgm:prSet presAssocID="{D4DF5CCE-ADE8-4C52-A89C-0C1DB914A9AC}" presName="parentText" presStyleLbl="node1" presStyleIdx="0" presStyleCnt="10">
        <dgm:presLayoutVars>
          <dgm:chMax val="0"/>
          <dgm:bulletEnabled val="1"/>
        </dgm:presLayoutVars>
      </dgm:prSet>
      <dgm:spPr/>
    </dgm:pt>
    <dgm:pt modelId="{7DA60CF8-28A6-4288-83CE-E9535E15A4EA}" type="pres">
      <dgm:prSet presAssocID="{4031B264-7F9A-4B57-9952-2E5BBE3D92C3}" presName="spacer" presStyleCnt="0"/>
      <dgm:spPr/>
    </dgm:pt>
    <dgm:pt modelId="{386CF9BC-DB81-4C54-B9DA-3B8662C8D72B}" type="pres">
      <dgm:prSet presAssocID="{6AE98AC7-F813-4895-A8E9-661E0CF42BF9}" presName="parentText" presStyleLbl="node1" presStyleIdx="1" presStyleCnt="10">
        <dgm:presLayoutVars>
          <dgm:chMax val="0"/>
          <dgm:bulletEnabled val="1"/>
        </dgm:presLayoutVars>
      </dgm:prSet>
      <dgm:spPr/>
    </dgm:pt>
    <dgm:pt modelId="{006E4B32-A674-4F56-850B-018AF1220AD1}" type="pres">
      <dgm:prSet presAssocID="{8A6A58B0-A56B-4D44-9C2E-5C6ED6BA394A}" presName="spacer" presStyleCnt="0"/>
      <dgm:spPr/>
    </dgm:pt>
    <dgm:pt modelId="{6971E398-7C2B-4BA8-AD86-78B941C94804}" type="pres">
      <dgm:prSet presAssocID="{6E2CD5DC-6CB2-4962-AC45-2F2AD3C20B81}" presName="parentText" presStyleLbl="node1" presStyleIdx="2" presStyleCnt="10">
        <dgm:presLayoutVars>
          <dgm:chMax val="0"/>
          <dgm:bulletEnabled val="1"/>
        </dgm:presLayoutVars>
      </dgm:prSet>
      <dgm:spPr/>
    </dgm:pt>
    <dgm:pt modelId="{AF33A064-12F1-4B4A-A4B4-475A525B4BF4}" type="pres">
      <dgm:prSet presAssocID="{C3A414BF-A031-4741-995F-74361DC90CC8}" presName="spacer" presStyleCnt="0"/>
      <dgm:spPr/>
    </dgm:pt>
    <dgm:pt modelId="{131EC89A-3AC6-4B0A-9DA8-9BE7D49146B5}" type="pres">
      <dgm:prSet presAssocID="{FF67E398-829F-439E-B521-BBC0A2A670EA}" presName="parentText" presStyleLbl="node1" presStyleIdx="3" presStyleCnt="10">
        <dgm:presLayoutVars>
          <dgm:chMax val="0"/>
          <dgm:bulletEnabled val="1"/>
        </dgm:presLayoutVars>
      </dgm:prSet>
      <dgm:spPr/>
    </dgm:pt>
    <dgm:pt modelId="{0E7DA391-85D6-4C86-BF80-84FDCA6ECE57}" type="pres">
      <dgm:prSet presAssocID="{B78D4D9C-2B55-463E-8FB5-62ACE1385400}" presName="spacer" presStyleCnt="0"/>
      <dgm:spPr/>
    </dgm:pt>
    <dgm:pt modelId="{BA2A2E1B-3CC9-45F0-9B19-F3DE5B79C63F}" type="pres">
      <dgm:prSet presAssocID="{12654AC9-28C8-482B-B632-8C388DA31F13}" presName="parentText" presStyleLbl="node1" presStyleIdx="4" presStyleCnt="10">
        <dgm:presLayoutVars>
          <dgm:chMax val="0"/>
          <dgm:bulletEnabled val="1"/>
        </dgm:presLayoutVars>
      </dgm:prSet>
      <dgm:spPr/>
    </dgm:pt>
    <dgm:pt modelId="{4140B621-24F6-4AAF-840E-B25E082F925B}" type="pres">
      <dgm:prSet presAssocID="{34024655-A0EF-4C01-9D60-44F39E0A5C58}" presName="spacer" presStyleCnt="0"/>
      <dgm:spPr/>
    </dgm:pt>
    <dgm:pt modelId="{FE8E11E8-8422-4E0D-955F-D22D7976E6FB}" type="pres">
      <dgm:prSet presAssocID="{B484E80B-3389-4988-8B2E-A4D0CA92FF3F}" presName="parentText" presStyleLbl="node1" presStyleIdx="5" presStyleCnt="10">
        <dgm:presLayoutVars>
          <dgm:chMax val="0"/>
          <dgm:bulletEnabled val="1"/>
        </dgm:presLayoutVars>
      </dgm:prSet>
      <dgm:spPr/>
    </dgm:pt>
    <dgm:pt modelId="{DC835CBF-7B17-4752-8ECF-72662E959395}" type="pres">
      <dgm:prSet presAssocID="{C86CE9D0-A60D-4E30-8716-E109CEB533D5}" presName="spacer" presStyleCnt="0"/>
      <dgm:spPr/>
    </dgm:pt>
    <dgm:pt modelId="{CF7214D8-8AA1-4E03-A195-B93B6FB5173D}" type="pres">
      <dgm:prSet presAssocID="{27F94D38-958F-4F61-ACD7-D7EFAD72143E}" presName="parentText" presStyleLbl="node1" presStyleIdx="6" presStyleCnt="10">
        <dgm:presLayoutVars>
          <dgm:chMax val="0"/>
          <dgm:bulletEnabled val="1"/>
        </dgm:presLayoutVars>
      </dgm:prSet>
      <dgm:spPr/>
    </dgm:pt>
    <dgm:pt modelId="{5AF1EDDE-DE2F-4798-B170-27FBD86A6B63}" type="pres">
      <dgm:prSet presAssocID="{FD13996B-A90B-4FE0-81B9-CE2C19B7CBEC}" presName="spacer" presStyleCnt="0"/>
      <dgm:spPr/>
    </dgm:pt>
    <dgm:pt modelId="{BA3E3E76-9307-4C6E-A1AB-BF2AF89A4DF8}" type="pres">
      <dgm:prSet presAssocID="{97A05C01-6C5B-460C-8B1A-7A0DD7105778}" presName="parentText" presStyleLbl="node1" presStyleIdx="7" presStyleCnt="10">
        <dgm:presLayoutVars>
          <dgm:chMax val="0"/>
          <dgm:bulletEnabled val="1"/>
        </dgm:presLayoutVars>
      </dgm:prSet>
      <dgm:spPr/>
    </dgm:pt>
    <dgm:pt modelId="{2E0661D9-CADA-45C6-A753-17C82352155C}" type="pres">
      <dgm:prSet presAssocID="{89718B68-AF98-4C3D-8C3F-581E5B73F228}" presName="spacer" presStyleCnt="0"/>
      <dgm:spPr/>
    </dgm:pt>
    <dgm:pt modelId="{E6D7EA21-1C7B-4057-9F58-64D74DE1F822}" type="pres">
      <dgm:prSet presAssocID="{8EB38D3A-B268-435A-9561-A7ED1219AD0F}" presName="parentText" presStyleLbl="node1" presStyleIdx="8" presStyleCnt="10">
        <dgm:presLayoutVars>
          <dgm:chMax val="0"/>
          <dgm:bulletEnabled val="1"/>
        </dgm:presLayoutVars>
      </dgm:prSet>
      <dgm:spPr/>
    </dgm:pt>
    <dgm:pt modelId="{D826A1B5-5AC9-43D8-8600-64906E5FE139}" type="pres">
      <dgm:prSet presAssocID="{4ECB037F-B1B8-4A92-8089-75B628AD16A4}" presName="spacer" presStyleCnt="0"/>
      <dgm:spPr/>
    </dgm:pt>
    <dgm:pt modelId="{6CF18327-94AC-4BC2-85AD-37885E6114B6}" type="pres">
      <dgm:prSet presAssocID="{1B0D3B4C-3EA0-4525-8936-4F4B7DE5B3A5}" presName="parentText" presStyleLbl="node1" presStyleIdx="9" presStyleCnt="10">
        <dgm:presLayoutVars>
          <dgm:chMax val="0"/>
          <dgm:bulletEnabled val="1"/>
        </dgm:presLayoutVars>
      </dgm:prSet>
      <dgm:spPr/>
    </dgm:pt>
  </dgm:ptLst>
  <dgm:cxnLst>
    <dgm:cxn modelId="{73CB210A-AA9E-40C4-ABAC-7BC2FB51EC57}" srcId="{E3C6F2B1-74DE-4563-AF4B-EC276252E6A1}" destId="{D4DF5CCE-ADE8-4C52-A89C-0C1DB914A9AC}" srcOrd="0" destOrd="0" parTransId="{6F7736CD-FC45-46D4-979B-38666D22B9A8}" sibTransId="{4031B264-7F9A-4B57-9952-2E5BBE3D92C3}"/>
    <dgm:cxn modelId="{1E24B50B-EB38-4F20-90B1-6197AF93F56E}" srcId="{E3C6F2B1-74DE-4563-AF4B-EC276252E6A1}" destId="{FF67E398-829F-439E-B521-BBC0A2A670EA}" srcOrd="3" destOrd="0" parTransId="{0B16A85A-A02B-425A-A100-965E2BD38F53}" sibTransId="{B78D4D9C-2B55-463E-8FB5-62ACE1385400}"/>
    <dgm:cxn modelId="{83093A1D-F242-4AA5-8307-B152D7D9163B}" srcId="{E3C6F2B1-74DE-4563-AF4B-EC276252E6A1}" destId="{12654AC9-28C8-482B-B632-8C388DA31F13}" srcOrd="4" destOrd="0" parTransId="{DB930020-A6AA-4B62-8D0C-4BD26A00448A}" sibTransId="{34024655-A0EF-4C01-9D60-44F39E0A5C58}"/>
    <dgm:cxn modelId="{9728552F-D4F2-43DA-BFBD-A00B65282F45}" srcId="{E3C6F2B1-74DE-4563-AF4B-EC276252E6A1}" destId="{27F94D38-958F-4F61-ACD7-D7EFAD72143E}" srcOrd="6" destOrd="0" parTransId="{D33A2CF1-3B2D-4DD2-99D9-878B29E54205}" sibTransId="{FD13996B-A90B-4FE0-81B9-CE2C19B7CBEC}"/>
    <dgm:cxn modelId="{3C4E3635-A3D0-40D4-9387-70BA65D3C5E3}" srcId="{E3C6F2B1-74DE-4563-AF4B-EC276252E6A1}" destId="{1B0D3B4C-3EA0-4525-8936-4F4B7DE5B3A5}" srcOrd="9" destOrd="0" parTransId="{14DA9094-6345-4B68-8B2A-72D14B57B076}" sibTransId="{CC361788-8B34-4B34-A7CB-15415BC9FB4B}"/>
    <dgm:cxn modelId="{F024A347-D1BA-4956-A37B-A2CF68739F96}" srcId="{E3C6F2B1-74DE-4563-AF4B-EC276252E6A1}" destId="{6E2CD5DC-6CB2-4962-AC45-2F2AD3C20B81}" srcOrd="2" destOrd="0" parTransId="{C17A451A-3532-4E56-A599-7B3EE6CAE601}" sibTransId="{C3A414BF-A031-4741-995F-74361DC90CC8}"/>
    <dgm:cxn modelId="{C9059C69-C7C7-4966-8DE7-CFF730DF3D85}" type="presOf" srcId="{1B0D3B4C-3EA0-4525-8936-4F4B7DE5B3A5}" destId="{6CF18327-94AC-4BC2-85AD-37885E6114B6}" srcOrd="0" destOrd="0" presId="urn:microsoft.com/office/officeart/2005/8/layout/vList2"/>
    <dgm:cxn modelId="{AE9DF54A-DFC8-4D4B-B90E-EDA5BA842525}" type="presOf" srcId="{D4DF5CCE-ADE8-4C52-A89C-0C1DB914A9AC}" destId="{66E4D40C-151C-427B-AAEE-96F38FB0AD43}" srcOrd="0" destOrd="0" presId="urn:microsoft.com/office/officeart/2005/8/layout/vList2"/>
    <dgm:cxn modelId="{69BD1752-95FA-4B5C-B8BA-6C621F8CEB4B}" type="presOf" srcId="{27F94D38-958F-4F61-ACD7-D7EFAD72143E}" destId="{CF7214D8-8AA1-4E03-A195-B93B6FB5173D}" srcOrd="0" destOrd="0" presId="urn:microsoft.com/office/officeart/2005/8/layout/vList2"/>
    <dgm:cxn modelId="{E7027874-63FF-443A-B0F9-4CB33933F6EA}" srcId="{E3C6F2B1-74DE-4563-AF4B-EC276252E6A1}" destId="{97A05C01-6C5B-460C-8B1A-7A0DD7105778}" srcOrd="7" destOrd="0" parTransId="{57B446D9-E017-4E75-849C-A03927CF9ABB}" sibTransId="{89718B68-AF98-4C3D-8C3F-581E5B73F228}"/>
    <dgm:cxn modelId="{6A5F5A54-3883-401E-9940-8237D3430F29}" srcId="{E3C6F2B1-74DE-4563-AF4B-EC276252E6A1}" destId="{B484E80B-3389-4988-8B2E-A4D0CA92FF3F}" srcOrd="5" destOrd="0" parTransId="{F5312EE3-DB3B-4CC2-8B4C-B2D25BFA6002}" sibTransId="{C86CE9D0-A60D-4E30-8716-E109CEB533D5}"/>
    <dgm:cxn modelId="{39512C88-ACA7-4D88-B3A3-BFFCA29BC82F}" type="presOf" srcId="{E3C6F2B1-74DE-4563-AF4B-EC276252E6A1}" destId="{DBECD726-D7C6-46C2-AFFE-890439CCB01C}" srcOrd="0" destOrd="0" presId="urn:microsoft.com/office/officeart/2005/8/layout/vList2"/>
    <dgm:cxn modelId="{4C81F4A6-8440-4601-9E54-2BDA5FFE4A06}" type="presOf" srcId="{97A05C01-6C5B-460C-8B1A-7A0DD7105778}" destId="{BA3E3E76-9307-4C6E-A1AB-BF2AF89A4DF8}" srcOrd="0" destOrd="0" presId="urn:microsoft.com/office/officeart/2005/8/layout/vList2"/>
    <dgm:cxn modelId="{C1200AAC-57AC-4AA0-8514-F4808A436BC3}" type="presOf" srcId="{B484E80B-3389-4988-8B2E-A4D0CA92FF3F}" destId="{FE8E11E8-8422-4E0D-955F-D22D7976E6FB}" srcOrd="0" destOrd="0" presId="urn:microsoft.com/office/officeart/2005/8/layout/vList2"/>
    <dgm:cxn modelId="{429774B5-9778-4E24-BE10-0FA0AC46B00D}" srcId="{E3C6F2B1-74DE-4563-AF4B-EC276252E6A1}" destId="{8EB38D3A-B268-435A-9561-A7ED1219AD0F}" srcOrd="8" destOrd="0" parTransId="{24A0444C-BE8C-4F59-BB80-7EFFD70E45D1}" sibTransId="{4ECB037F-B1B8-4A92-8089-75B628AD16A4}"/>
    <dgm:cxn modelId="{AB0A56B9-DE22-48E4-A1A1-F3DCBA3B4725}" srcId="{E3C6F2B1-74DE-4563-AF4B-EC276252E6A1}" destId="{6AE98AC7-F813-4895-A8E9-661E0CF42BF9}" srcOrd="1" destOrd="0" parTransId="{146AD99A-CECC-4CB7-BCB2-CADB4179B8D9}" sibTransId="{8A6A58B0-A56B-4D44-9C2E-5C6ED6BA394A}"/>
    <dgm:cxn modelId="{D1445EBC-56C5-45B7-A5EF-265F8752FFD1}" type="presOf" srcId="{6AE98AC7-F813-4895-A8E9-661E0CF42BF9}" destId="{386CF9BC-DB81-4C54-B9DA-3B8662C8D72B}" srcOrd="0" destOrd="0" presId="urn:microsoft.com/office/officeart/2005/8/layout/vList2"/>
    <dgm:cxn modelId="{1245DCD5-890F-427E-B6E3-95B68BAD19EA}" type="presOf" srcId="{8EB38D3A-B268-435A-9561-A7ED1219AD0F}" destId="{E6D7EA21-1C7B-4057-9F58-64D74DE1F822}" srcOrd="0" destOrd="0" presId="urn:microsoft.com/office/officeart/2005/8/layout/vList2"/>
    <dgm:cxn modelId="{11EDE7E2-2205-47E1-8269-913EB16E20CE}" type="presOf" srcId="{FF67E398-829F-439E-B521-BBC0A2A670EA}" destId="{131EC89A-3AC6-4B0A-9DA8-9BE7D49146B5}" srcOrd="0" destOrd="0" presId="urn:microsoft.com/office/officeart/2005/8/layout/vList2"/>
    <dgm:cxn modelId="{FDC3FCEB-BB89-4AFB-9881-43D11FDE5AA9}" type="presOf" srcId="{6E2CD5DC-6CB2-4962-AC45-2F2AD3C20B81}" destId="{6971E398-7C2B-4BA8-AD86-78B941C94804}" srcOrd="0" destOrd="0" presId="urn:microsoft.com/office/officeart/2005/8/layout/vList2"/>
    <dgm:cxn modelId="{A28448F0-8055-41DB-BDC8-242EE3789215}" type="presOf" srcId="{12654AC9-28C8-482B-B632-8C388DA31F13}" destId="{BA2A2E1B-3CC9-45F0-9B19-F3DE5B79C63F}" srcOrd="0" destOrd="0" presId="urn:microsoft.com/office/officeart/2005/8/layout/vList2"/>
    <dgm:cxn modelId="{A814FF41-8085-408D-A066-02400C74EB89}" type="presParOf" srcId="{DBECD726-D7C6-46C2-AFFE-890439CCB01C}" destId="{66E4D40C-151C-427B-AAEE-96F38FB0AD43}" srcOrd="0" destOrd="0" presId="urn:microsoft.com/office/officeart/2005/8/layout/vList2"/>
    <dgm:cxn modelId="{B03E7AB4-9890-4137-ADF9-7A06C61D8C74}" type="presParOf" srcId="{DBECD726-D7C6-46C2-AFFE-890439CCB01C}" destId="{7DA60CF8-28A6-4288-83CE-E9535E15A4EA}" srcOrd="1" destOrd="0" presId="urn:microsoft.com/office/officeart/2005/8/layout/vList2"/>
    <dgm:cxn modelId="{80B72E8E-937E-4A86-B033-C0F0B8DED327}" type="presParOf" srcId="{DBECD726-D7C6-46C2-AFFE-890439CCB01C}" destId="{386CF9BC-DB81-4C54-B9DA-3B8662C8D72B}" srcOrd="2" destOrd="0" presId="urn:microsoft.com/office/officeart/2005/8/layout/vList2"/>
    <dgm:cxn modelId="{B4151B78-ECC9-435F-90E9-0A0BC6E88B26}" type="presParOf" srcId="{DBECD726-D7C6-46C2-AFFE-890439CCB01C}" destId="{006E4B32-A674-4F56-850B-018AF1220AD1}" srcOrd="3" destOrd="0" presId="urn:microsoft.com/office/officeart/2005/8/layout/vList2"/>
    <dgm:cxn modelId="{FE301B7B-650D-4796-BCB1-F5A717AD7309}" type="presParOf" srcId="{DBECD726-D7C6-46C2-AFFE-890439CCB01C}" destId="{6971E398-7C2B-4BA8-AD86-78B941C94804}" srcOrd="4" destOrd="0" presId="urn:microsoft.com/office/officeart/2005/8/layout/vList2"/>
    <dgm:cxn modelId="{2CE1198D-DB9A-4FE0-8477-D3816982BF01}" type="presParOf" srcId="{DBECD726-D7C6-46C2-AFFE-890439CCB01C}" destId="{AF33A064-12F1-4B4A-A4B4-475A525B4BF4}" srcOrd="5" destOrd="0" presId="urn:microsoft.com/office/officeart/2005/8/layout/vList2"/>
    <dgm:cxn modelId="{FECB1BE6-7D72-42BD-8425-86954C740117}" type="presParOf" srcId="{DBECD726-D7C6-46C2-AFFE-890439CCB01C}" destId="{131EC89A-3AC6-4B0A-9DA8-9BE7D49146B5}" srcOrd="6" destOrd="0" presId="urn:microsoft.com/office/officeart/2005/8/layout/vList2"/>
    <dgm:cxn modelId="{06649442-EE5D-424D-B5EA-3CE550D0EFB6}" type="presParOf" srcId="{DBECD726-D7C6-46C2-AFFE-890439CCB01C}" destId="{0E7DA391-85D6-4C86-BF80-84FDCA6ECE57}" srcOrd="7" destOrd="0" presId="urn:microsoft.com/office/officeart/2005/8/layout/vList2"/>
    <dgm:cxn modelId="{714AF703-BA2C-4AC5-B49E-DFBED6B25C19}" type="presParOf" srcId="{DBECD726-D7C6-46C2-AFFE-890439CCB01C}" destId="{BA2A2E1B-3CC9-45F0-9B19-F3DE5B79C63F}" srcOrd="8" destOrd="0" presId="urn:microsoft.com/office/officeart/2005/8/layout/vList2"/>
    <dgm:cxn modelId="{EB017DC1-9DEB-4030-8E7E-20214EC9C6EE}" type="presParOf" srcId="{DBECD726-D7C6-46C2-AFFE-890439CCB01C}" destId="{4140B621-24F6-4AAF-840E-B25E082F925B}" srcOrd="9" destOrd="0" presId="urn:microsoft.com/office/officeart/2005/8/layout/vList2"/>
    <dgm:cxn modelId="{A644EF45-D121-404C-8278-4119E7A08DB3}" type="presParOf" srcId="{DBECD726-D7C6-46C2-AFFE-890439CCB01C}" destId="{FE8E11E8-8422-4E0D-955F-D22D7976E6FB}" srcOrd="10" destOrd="0" presId="urn:microsoft.com/office/officeart/2005/8/layout/vList2"/>
    <dgm:cxn modelId="{0896112E-65B9-4DC0-BE58-BC4D21C028AE}" type="presParOf" srcId="{DBECD726-D7C6-46C2-AFFE-890439CCB01C}" destId="{DC835CBF-7B17-4752-8ECF-72662E959395}" srcOrd="11" destOrd="0" presId="urn:microsoft.com/office/officeart/2005/8/layout/vList2"/>
    <dgm:cxn modelId="{025E0E7E-71DD-4EC7-9990-6FDEEB99753E}" type="presParOf" srcId="{DBECD726-D7C6-46C2-AFFE-890439CCB01C}" destId="{CF7214D8-8AA1-4E03-A195-B93B6FB5173D}" srcOrd="12" destOrd="0" presId="urn:microsoft.com/office/officeart/2005/8/layout/vList2"/>
    <dgm:cxn modelId="{F6B0A8B1-40FE-4902-A284-9EF83F5FFEAE}" type="presParOf" srcId="{DBECD726-D7C6-46C2-AFFE-890439CCB01C}" destId="{5AF1EDDE-DE2F-4798-B170-27FBD86A6B63}" srcOrd="13" destOrd="0" presId="urn:microsoft.com/office/officeart/2005/8/layout/vList2"/>
    <dgm:cxn modelId="{8F3FE141-819F-45AF-9D76-3E8A6078B77C}" type="presParOf" srcId="{DBECD726-D7C6-46C2-AFFE-890439CCB01C}" destId="{BA3E3E76-9307-4C6E-A1AB-BF2AF89A4DF8}" srcOrd="14" destOrd="0" presId="urn:microsoft.com/office/officeart/2005/8/layout/vList2"/>
    <dgm:cxn modelId="{F374E837-A51D-4A0E-B0AB-D05F198EC53E}" type="presParOf" srcId="{DBECD726-D7C6-46C2-AFFE-890439CCB01C}" destId="{2E0661D9-CADA-45C6-A753-17C82352155C}" srcOrd="15" destOrd="0" presId="urn:microsoft.com/office/officeart/2005/8/layout/vList2"/>
    <dgm:cxn modelId="{597F6A42-5306-4CE5-9B80-C7CC28FE0CB7}" type="presParOf" srcId="{DBECD726-D7C6-46C2-AFFE-890439CCB01C}" destId="{E6D7EA21-1C7B-4057-9F58-64D74DE1F822}" srcOrd="16" destOrd="0" presId="urn:microsoft.com/office/officeart/2005/8/layout/vList2"/>
    <dgm:cxn modelId="{458530F2-F51B-45A3-93A2-9885DE28FDCA}" type="presParOf" srcId="{DBECD726-D7C6-46C2-AFFE-890439CCB01C}" destId="{D826A1B5-5AC9-43D8-8600-64906E5FE139}" srcOrd="17" destOrd="0" presId="urn:microsoft.com/office/officeart/2005/8/layout/vList2"/>
    <dgm:cxn modelId="{F727B12C-4757-47A6-A07B-467306587BD3}" type="presParOf" srcId="{DBECD726-D7C6-46C2-AFFE-890439CCB01C}" destId="{6CF18327-94AC-4BC2-85AD-37885E6114B6}" srcOrd="1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4D40C-151C-427B-AAEE-96F38FB0AD43}">
      <dsp:nvSpPr>
        <dsp:cNvPr id="0" name=""/>
        <dsp:cNvSpPr/>
      </dsp:nvSpPr>
      <dsp:spPr>
        <a:xfrm>
          <a:off x="0" y="87078"/>
          <a:ext cx="6798539" cy="31941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baseline="0"/>
            <a:t>Renewable source of energy</a:t>
          </a:r>
          <a:r>
            <a:rPr lang="en-US" sz="1300" b="0" i="0" kern="1200" baseline="0"/>
            <a:t> – continuously produced from organic waste.</a:t>
          </a:r>
          <a:endParaRPr lang="en-US" sz="1300" kern="1200"/>
        </a:p>
      </dsp:txBody>
      <dsp:txXfrm>
        <a:off x="15592" y="102670"/>
        <a:ext cx="6767355" cy="288226"/>
      </dsp:txXfrm>
    </dsp:sp>
    <dsp:sp modelId="{386CF9BC-DB81-4C54-B9DA-3B8662C8D72B}">
      <dsp:nvSpPr>
        <dsp:cNvPr id="0" name=""/>
        <dsp:cNvSpPr/>
      </dsp:nvSpPr>
      <dsp:spPr>
        <a:xfrm>
          <a:off x="0" y="443928"/>
          <a:ext cx="6798539" cy="319410"/>
        </a:xfrm>
        <a:prstGeom prst="roundRect">
          <a:avLst/>
        </a:prstGeom>
        <a:gradFill rotWithShape="0">
          <a:gsLst>
            <a:gs pos="0">
              <a:schemeClr val="accent2">
                <a:hueOff val="715957"/>
                <a:satOff val="-2055"/>
                <a:lumOff val="-3290"/>
                <a:alphaOff val="0"/>
                <a:satMod val="103000"/>
                <a:lumMod val="102000"/>
                <a:tint val="94000"/>
              </a:schemeClr>
            </a:gs>
            <a:gs pos="50000">
              <a:schemeClr val="accent2">
                <a:hueOff val="715957"/>
                <a:satOff val="-2055"/>
                <a:lumOff val="-3290"/>
                <a:alphaOff val="0"/>
                <a:satMod val="110000"/>
                <a:lumMod val="100000"/>
                <a:shade val="100000"/>
              </a:schemeClr>
            </a:gs>
            <a:gs pos="100000">
              <a:schemeClr val="accent2">
                <a:hueOff val="715957"/>
                <a:satOff val="-2055"/>
                <a:lumOff val="-329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baseline="0"/>
            <a:t>Environment-friendly</a:t>
          </a:r>
          <a:r>
            <a:rPr lang="en-US" sz="1300" b="0" i="0" kern="1200" baseline="0"/>
            <a:t> – reduces air pollution and greenhouse gas emissions.</a:t>
          </a:r>
          <a:endParaRPr lang="en-US" sz="1300" kern="1200"/>
        </a:p>
      </dsp:txBody>
      <dsp:txXfrm>
        <a:off x="15592" y="459520"/>
        <a:ext cx="6767355" cy="288226"/>
      </dsp:txXfrm>
    </dsp:sp>
    <dsp:sp modelId="{6971E398-7C2B-4BA8-AD86-78B941C94804}">
      <dsp:nvSpPr>
        <dsp:cNvPr id="0" name=""/>
        <dsp:cNvSpPr/>
      </dsp:nvSpPr>
      <dsp:spPr>
        <a:xfrm>
          <a:off x="0" y="800778"/>
          <a:ext cx="6798539" cy="319410"/>
        </a:xfrm>
        <a:prstGeom prst="roundRect">
          <a:avLst/>
        </a:prstGeom>
        <a:gradFill rotWithShape="0">
          <a:gsLst>
            <a:gs pos="0">
              <a:schemeClr val="accent2">
                <a:hueOff val="1431914"/>
                <a:satOff val="-4110"/>
                <a:lumOff val="-6580"/>
                <a:alphaOff val="0"/>
                <a:satMod val="103000"/>
                <a:lumMod val="102000"/>
                <a:tint val="94000"/>
              </a:schemeClr>
            </a:gs>
            <a:gs pos="50000">
              <a:schemeClr val="accent2">
                <a:hueOff val="1431914"/>
                <a:satOff val="-4110"/>
                <a:lumOff val="-6580"/>
                <a:alphaOff val="0"/>
                <a:satMod val="110000"/>
                <a:lumMod val="100000"/>
                <a:shade val="100000"/>
              </a:schemeClr>
            </a:gs>
            <a:gs pos="100000">
              <a:schemeClr val="accent2">
                <a:hueOff val="1431914"/>
                <a:satOff val="-4110"/>
                <a:lumOff val="-658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baseline="0"/>
            <a:t>Effective waste management</a:t>
          </a:r>
          <a:r>
            <a:rPr lang="en-US" sz="1300" b="0" i="0" kern="1200" baseline="0"/>
            <a:t> – converts organic waste into useful energy.</a:t>
          </a:r>
          <a:endParaRPr lang="en-US" sz="1300" kern="1200"/>
        </a:p>
      </dsp:txBody>
      <dsp:txXfrm>
        <a:off x="15592" y="816370"/>
        <a:ext cx="6767355" cy="288226"/>
      </dsp:txXfrm>
    </dsp:sp>
    <dsp:sp modelId="{131EC89A-3AC6-4B0A-9DA8-9BE7D49146B5}">
      <dsp:nvSpPr>
        <dsp:cNvPr id="0" name=""/>
        <dsp:cNvSpPr/>
      </dsp:nvSpPr>
      <dsp:spPr>
        <a:xfrm>
          <a:off x="0" y="1157628"/>
          <a:ext cx="6798539" cy="319410"/>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baseline="0"/>
            <a:t>Reduces dependence on fossil fuels</a:t>
          </a:r>
          <a:r>
            <a:rPr lang="en-US" sz="1300" b="0" i="0" kern="1200" baseline="0"/>
            <a:t> – saves LPG, coal, and firewood.</a:t>
          </a:r>
          <a:endParaRPr lang="en-US" sz="1300" kern="1200"/>
        </a:p>
      </dsp:txBody>
      <dsp:txXfrm>
        <a:off x="15592" y="1173220"/>
        <a:ext cx="6767355" cy="288226"/>
      </dsp:txXfrm>
    </dsp:sp>
    <dsp:sp modelId="{BA2A2E1B-3CC9-45F0-9B19-F3DE5B79C63F}">
      <dsp:nvSpPr>
        <dsp:cNvPr id="0" name=""/>
        <dsp:cNvSpPr/>
      </dsp:nvSpPr>
      <dsp:spPr>
        <a:xfrm>
          <a:off x="0" y="1514478"/>
          <a:ext cx="6798539" cy="319410"/>
        </a:xfrm>
        <a:prstGeom prst="roundRect">
          <a:avLst/>
        </a:prstGeom>
        <a:gradFill rotWithShape="0">
          <a:gsLst>
            <a:gs pos="0">
              <a:schemeClr val="accent2">
                <a:hueOff val="2863828"/>
                <a:satOff val="-8219"/>
                <a:lumOff val="-13160"/>
                <a:alphaOff val="0"/>
                <a:satMod val="103000"/>
                <a:lumMod val="102000"/>
                <a:tint val="94000"/>
              </a:schemeClr>
            </a:gs>
            <a:gs pos="50000">
              <a:schemeClr val="accent2">
                <a:hueOff val="2863828"/>
                <a:satOff val="-8219"/>
                <a:lumOff val="-13160"/>
                <a:alphaOff val="0"/>
                <a:satMod val="110000"/>
                <a:lumMod val="100000"/>
                <a:shade val="100000"/>
              </a:schemeClr>
            </a:gs>
            <a:gs pos="100000">
              <a:schemeClr val="accent2">
                <a:hueOff val="2863828"/>
                <a:satOff val="-8219"/>
                <a:lumOff val="-1316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baseline="0"/>
            <a:t>Low-cost fuel</a:t>
          </a:r>
          <a:r>
            <a:rPr lang="en-US" sz="1300" b="0" i="0" kern="1200" baseline="0"/>
            <a:t> – uses locally available materials and lowers energy expenses.</a:t>
          </a:r>
          <a:endParaRPr lang="en-US" sz="1300" kern="1200"/>
        </a:p>
      </dsp:txBody>
      <dsp:txXfrm>
        <a:off x="15592" y="1530070"/>
        <a:ext cx="6767355" cy="288226"/>
      </dsp:txXfrm>
    </dsp:sp>
    <dsp:sp modelId="{FE8E11E8-8422-4E0D-955F-D22D7976E6FB}">
      <dsp:nvSpPr>
        <dsp:cNvPr id="0" name=""/>
        <dsp:cNvSpPr/>
      </dsp:nvSpPr>
      <dsp:spPr>
        <a:xfrm>
          <a:off x="0" y="1871328"/>
          <a:ext cx="6798539" cy="319410"/>
        </a:xfrm>
        <a:prstGeom prst="roundRect">
          <a:avLst/>
        </a:prstGeom>
        <a:gradFill rotWithShape="0">
          <a:gsLst>
            <a:gs pos="0">
              <a:schemeClr val="accent2">
                <a:hueOff val="3579786"/>
                <a:satOff val="-10274"/>
                <a:lumOff val="-16449"/>
                <a:alphaOff val="0"/>
                <a:satMod val="103000"/>
                <a:lumMod val="102000"/>
                <a:tint val="94000"/>
              </a:schemeClr>
            </a:gs>
            <a:gs pos="50000">
              <a:schemeClr val="accent2">
                <a:hueOff val="3579786"/>
                <a:satOff val="-10274"/>
                <a:lumOff val="-16449"/>
                <a:alphaOff val="0"/>
                <a:satMod val="110000"/>
                <a:lumMod val="100000"/>
                <a:shade val="100000"/>
              </a:schemeClr>
            </a:gs>
            <a:gs pos="100000">
              <a:schemeClr val="accent2">
                <a:hueOff val="3579786"/>
                <a:satOff val="-10274"/>
                <a:lumOff val="-16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baseline="0"/>
            <a:t>Produces valuable organic fertilizer</a:t>
          </a:r>
          <a:r>
            <a:rPr lang="en-US" sz="1300" b="0" i="0" kern="1200" baseline="0"/>
            <a:t> – biogas slurry improves soil fertility.</a:t>
          </a:r>
          <a:endParaRPr lang="en-US" sz="1300" kern="1200"/>
        </a:p>
      </dsp:txBody>
      <dsp:txXfrm>
        <a:off x="15592" y="1886920"/>
        <a:ext cx="6767355" cy="288226"/>
      </dsp:txXfrm>
    </dsp:sp>
    <dsp:sp modelId="{CF7214D8-8AA1-4E03-A195-B93B6FB5173D}">
      <dsp:nvSpPr>
        <dsp:cNvPr id="0" name=""/>
        <dsp:cNvSpPr/>
      </dsp:nvSpPr>
      <dsp:spPr>
        <a:xfrm>
          <a:off x="0" y="2228178"/>
          <a:ext cx="6798539" cy="319410"/>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baseline="0"/>
            <a:t>Improves sanitation and public health</a:t>
          </a:r>
          <a:r>
            <a:rPr lang="en-US" sz="1300" b="0" i="0" kern="1200" baseline="0"/>
            <a:t> – reduces waste accumulation and disease risk.</a:t>
          </a:r>
          <a:endParaRPr lang="en-US" sz="1300" kern="1200"/>
        </a:p>
      </dsp:txBody>
      <dsp:txXfrm>
        <a:off x="15592" y="2243770"/>
        <a:ext cx="6767355" cy="288226"/>
      </dsp:txXfrm>
    </dsp:sp>
    <dsp:sp modelId="{BA3E3E76-9307-4C6E-A1AB-BF2AF89A4DF8}">
      <dsp:nvSpPr>
        <dsp:cNvPr id="0" name=""/>
        <dsp:cNvSpPr/>
      </dsp:nvSpPr>
      <dsp:spPr>
        <a:xfrm>
          <a:off x="0" y="2585028"/>
          <a:ext cx="6798539" cy="319410"/>
        </a:xfrm>
        <a:prstGeom prst="roundRect">
          <a:avLst/>
        </a:prstGeom>
        <a:gradFill rotWithShape="0">
          <a:gsLst>
            <a:gs pos="0">
              <a:schemeClr val="accent2">
                <a:hueOff val="5011700"/>
                <a:satOff val="-14383"/>
                <a:lumOff val="-23029"/>
                <a:alphaOff val="0"/>
                <a:satMod val="103000"/>
                <a:lumMod val="102000"/>
                <a:tint val="94000"/>
              </a:schemeClr>
            </a:gs>
            <a:gs pos="50000">
              <a:schemeClr val="accent2">
                <a:hueOff val="5011700"/>
                <a:satOff val="-14383"/>
                <a:lumOff val="-23029"/>
                <a:alphaOff val="0"/>
                <a:satMod val="110000"/>
                <a:lumMod val="100000"/>
                <a:shade val="100000"/>
              </a:schemeClr>
            </a:gs>
            <a:gs pos="100000">
              <a:schemeClr val="accent2">
                <a:hueOff val="5011700"/>
                <a:satOff val="-14383"/>
                <a:lumOff val="-2302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baseline="0"/>
            <a:t>Supports rural development</a:t>
          </a:r>
          <a:r>
            <a:rPr lang="en-US" sz="1300" b="0" i="0" kern="1200" baseline="0"/>
            <a:t> – provides energy, employment, and income opportunities.</a:t>
          </a:r>
          <a:endParaRPr lang="en-US" sz="1300" kern="1200"/>
        </a:p>
      </dsp:txBody>
      <dsp:txXfrm>
        <a:off x="15592" y="2600620"/>
        <a:ext cx="6767355" cy="288226"/>
      </dsp:txXfrm>
    </dsp:sp>
    <dsp:sp modelId="{E6D7EA21-1C7B-4057-9F58-64D74DE1F822}">
      <dsp:nvSpPr>
        <dsp:cNvPr id="0" name=""/>
        <dsp:cNvSpPr/>
      </dsp:nvSpPr>
      <dsp:spPr>
        <a:xfrm>
          <a:off x="0" y="2941878"/>
          <a:ext cx="6798539" cy="319410"/>
        </a:xfrm>
        <a:prstGeom prst="roundRect">
          <a:avLst/>
        </a:prstGeom>
        <a:gradFill rotWithShape="0">
          <a:gsLst>
            <a:gs pos="0">
              <a:schemeClr val="accent2">
                <a:hueOff val="5727657"/>
                <a:satOff val="-16438"/>
                <a:lumOff val="-26319"/>
                <a:alphaOff val="0"/>
                <a:satMod val="103000"/>
                <a:lumMod val="102000"/>
                <a:tint val="94000"/>
              </a:schemeClr>
            </a:gs>
            <a:gs pos="50000">
              <a:schemeClr val="accent2">
                <a:hueOff val="5727657"/>
                <a:satOff val="-16438"/>
                <a:lumOff val="-26319"/>
                <a:alphaOff val="0"/>
                <a:satMod val="110000"/>
                <a:lumMod val="100000"/>
                <a:shade val="100000"/>
              </a:schemeClr>
            </a:gs>
            <a:gs pos="100000">
              <a:schemeClr val="accent2">
                <a:hueOff val="5727657"/>
                <a:satOff val="-16438"/>
                <a:lumOff val="-2631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baseline="0"/>
            <a:t>Clean and efficient</a:t>
          </a:r>
          <a:r>
            <a:rPr lang="en-US" sz="1300" b="0" i="0" kern="1200" baseline="0"/>
            <a:t> – burns with minimal smoke and odor.</a:t>
          </a:r>
          <a:endParaRPr lang="en-US" sz="1300" kern="1200"/>
        </a:p>
      </dsp:txBody>
      <dsp:txXfrm>
        <a:off x="15592" y="2957470"/>
        <a:ext cx="6767355" cy="288226"/>
      </dsp:txXfrm>
    </dsp:sp>
    <dsp:sp modelId="{6CF18327-94AC-4BC2-85AD-37885E6114B6}">
      <dsp:nvSpPr>
        <dsp:cNvPr id="0" name=""/>
        <dsp:cNvSpPr/>
      </dsp:nvSpPr>
      <dsp:spPr>
        <a:xfrm>
          <a:off x="0" y="3298728"/>
          <a:ext cx="6798539" cy="31941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baseline="0"/>
            <a:t>Reduces deforestation</a:t>
          </a:r>
          <a:r>
            <a:rPr lang="en-US" sz="1300" b="0" i="0" kern="1200" baseline="0"/>
            <a:t> – lowers the need for firewood.</a:t>
          </a:r>
          <a:endParaRPr lang="en-US" sz="1300" kern="1200"/>
        </a:p>
      </dsp:txBody>
      <dsp:txXfrm>
        <a:off x="15592" y="3314320"/>
        <a:ext cx="6767355" cy="28822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45EBE-F043-C688-0C39-0F73DA8A1B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366761-5C7F-ECC5-4CF0-B44F0AD59A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058D562-AFE5-4550-23D9-9CC3F6E85DA9}"/>
              </a:ext>
            </a:extLst>
          </p:cNvPr>
          <p:cNvSpPr>
            <a:spLocks noGrp="1"/>
          </p:cNvSpPr>
          <p:nvPr>
            <p:ph type="dt" sz="half" idx="10"/>
          </p:nvPr>
        </p:nvSpPr>
        <p:spPr/>
        <p:txBody>
          <a:bodyPr/>
          <a:lstStyle/>
          <a:p>
            <a:fld id="{1441D352-DA77-4BF3-BB19-036B4AF27A61}" type="datetimeFigureOut">
              <a:rPr lang="en-US" smtClean="0"/>
              <a:t>1/26/2026</a:t>
            </a:fld>
            <a:endParaRPr lang="en-US"/>
          </a:p>
        </p:txBody>
      </p:sp>
      <p:sp>
        <p:nvSpPr>
          <p:cNvPr id="5" name="Footer Placeholder 4">
            <a:extLst>
              <a:ext uri="{FF2B5EF4-FFF2-40B4-BE49-F238E27FC236}">
                <a16:creationId xmlns:a16="http://schemas.microsoft.com/office/drawing/2014/main" id="{CD361834-1F62-5E5C-EA85-63980BBDED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129F7F-48AA-0C53-A5E8-29B1D617969B}"/>
              </a:ext>
            </a:extLst>
          </p:cNvPr>
          <p:cNvSpPr>
            <a:spLocks noGrp="1"/>
          </p:cNvSpPr>
          <p:nvPr>
            <p:ph type="sldNum" sz="quarter" idx="12"/>
          </p:nvPr>
        </p:nvSpPr>
        <p:spPr/>
        <p:txBody>
          <a:bodyPr/>
          <a:lstStyle/>
          <a:p>
            <a:fld id="{AE8D9C5A-26A2-46F2-A848-75E618AC3D2D}" type="slidenum">
              <a:rPr lang="en-US" smtClean="0"/>
              <a:t>‹#›</a:t>
            </a:fld>
            <a:endParaRPr lang="en-US"/>
          </a:p>
        </p:txBody>
      </p:sp>
    </p:spTree>
    <p:extLst>
      <p:ext uri="{BB962C8B-B14F-4D97-AF65-F5344CB8AC3E}">
        <p14:creationId xmlns:p14="http://schemas.microsoft.com/office/powerpoint/2010/main" val="2881109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6F477-3846-32B4-781E-4D4A398EF81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320BBD7-B70C-4D16-D2CD-BD20CD5226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B5579B-654D-D8E8-0F00-0840F9E1B7F8}"/>
              </a:ext>
            </a:extLst>
          </p:cNvPr>
          <p:cNvSpPr>
            <a:spLocks noGrp="1"/>
          </p:cNvSpPr>
          <p:nvPr>
            <p:ph type="dt" sz="half" idx="10"/>
          </p:nvPr>
        </p:nvSpPr>
        <p:spPr/>
        <p:txBody>
          <a:bodyPr/>
          <a:lstStyle/>
          <a:p>
            <a:fld id="{1441D352-DA77-4BF3-BB19-036B4AF27A61}" type="datetimeFigureOut">
              <a:rPr lang="en-US" smtClean="0"/>
              <a:t>1/26/2026</a:t>
            </a:fld>
            <a:endParaRPr lang="en-US"/>
          </a:p>
        </p:txBody>
      </p:sp>
      <p:sp>
        <p:nvSpPr>
          <p:cNvPr id="5" name="Footer Placeholder 4">
            <a:extLst>
              <a:ext uri="{FF2B5EF4-FFF2-40B4-BE49-F238E27FC236}">
                <a16:creationId xmlns:a16="http://schemas.microsoft.com/office/drawing/2014/main" id="{91B6DF0F-17D0-677A-7A4F-672CD55254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6C7E4F-2B55-4FF4-2B65-DE1CAD1DB29D}"/>
              </a:ext>
            </a:extLst>
          </p:cNvPr>
          <p:cNvSpPr>
            <a:spLocks noGrp="1"/>
          </p:cNvSpPr>
          <p:nvPr>
            <p:ph type="sldNum" sz="quarter" idx="12"/>
          </p:nvPr>
        </p:nvSpPr>
        <p:spPr/>
        <p:txBody>
          <a:bodyPr/>
          <a:lstStyle/>
          <a:p>
            <a:fld id="{AE8D9C5A-26A2-46F2-A848-75E618AC3D2D}" type="slidenum">
              <a:rPr lang="en-US" smtClean="0"/>
              <a:t>‹#›</a:t>
            </a:fld>
            <a:endParaRPr lang="en-US"/>
          </a:p>
        </p:txBody>
      </p:sp>
    </p:spTree>
    <p:extLst>
      <p:ext uri="{BB962C8B-B14F-4D97-AF65-F5344CB8AC3E}">
        <p14:creationId xmlns:p14="http://schemas.microsoft.com/office/powerpoint/2010/main" val="633729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41C3D1-C5E1-BEDE-8960-888B5CF156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E607EA-3CFB-86B6-4C17-DAF4A0196C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319C71-6D9C-D03C-E512-520C741C0015}"/>
              </a:ext>
            </a:extLst>
          </p:cNvPr>
          <p:cNvSpPr>
            <a:spLocks noGrp="1"/>
          </p:cNvSpPr>
          <p:nvPr>
            <p:ph type="dt" sz="half" idx="10"/>
          </p:nvPr>
        </p:nvSpPr>
        <p:spPr/>
        <p:txBody>
          <a:bodyPr/>
          <a:lstStyle/>
          <a:p>
            <a:fld id="{1441D352-DA77-4BF3-BB19-036B4AF27A61}" type="datetimeFigureOut">
              <a:rPr lang="en-US" smtClean="0"/>
              <a:t>1/26/2026</a:t>
            </a:fld>
            <a:endParaRPr lang="en-US"/>
          </a:p>
        </p:txBody>
      </p:sp>
      <p:sp>
        <p:nvSpPr>
          <p:cNvPr id="5" name="Footer Placeholder 4">
            <a:extLst>
              <a:ext uri="{FF2B5EF4-FFF2-40B4-BE49-F238E27FC236}">
                <a16:creationId xmlns:a16="http://schemas.microsoft.com/office/drawing/2014/main" id="{E84DDCDC-7B87-53FB-F2FA-818066B7D0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9AF288-F25F-3963-3BD3-98A20F561264}"/>
              </a:ext>
            </a:extLst>
          </p:cNvPr>
          <p:cNvSpPr>
            <a:spLocks noGrp="1"/>
          </p:cNvSpPr>
          <p:nvPr>
            <p:ph type="sldNum" sz="quarter" idx="12"/>
          </p:nvPr>
        </p:nvSpPr>
        <p:spPr/>
        <p:txBody>
          <a:bodyPr/>
          <a:lstStyle/>
          <a:p>
            <a:fld id="{AE8D9C5A-26A2-46F2-A848-75E618AC3D2D}" type="slidenum">
              <a:rPr lang="en-US" smtClean="0"/>
              <a:t>‹#›</a:t>
            </a:fld>
            <a:endParaRPr lang="en-US"/>
          </a:p>
        </p:txBody>
      </p:sp>
    </p:spTree>
    <p:extLst>
      <p:ext uri="{BB962C8B-B14F-4D97-AF65-F5344CB8AC3E}">
        <p14:creationId xmlns:p14="http://schemas.microsoft.com/office/powerpoint/2010/main" val="162655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57970-5B37-BBCF-082C-0DBBE859F8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A2B8E1-D8F6-35D6-E119-034ABF9091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9DF8C7-F62F-B046-B02D-B26AD936C514}"/>
              </a:ext>
            </a:extLst>
          </p:cNvPr>
          <p:cNvSpPr>
            <a:spLocks noGrp="1"/>
          </p:cNvSpPr>
          <p:nvPr>
            <p:ph type="dt" sz="half" idx="10"/>
          </p:nvPr>
        </p:nvSpPr>
        <p:spPr/>
        <p:txBody>
          <a:bodyPr/>
          <a:lstStyle/>
          <a:p>
            <a:fld id="{1441D352-DA77-4BF3-BB19-036B4AF27A61}" type="datetimeFigureOut">
              <a:rPr lang="en-US" smtClean="0"/>
              <a:t>1/26/2026</a:t>
            </a:fld>
            <a:endParaRPr lang="en-US"/>
          </a:p>
        </p:txBody>
      </p:sp>
      <p:sp>
        <p:nvSpPr>
          <p:cNvPr id="5" name="Footer Placeholder 4">
            <a:extLst>
              <a:ext uri="{FF2B5EF4-FFF2-40B4-BE49-F238E27FC236}">
                <a16:creationId xmlns:a16="http://schemas.microsoft.com/office/drawing/2014/main" id="{EEE4BCD2-8DEE-4FB4-7595-CCE4EFD4C5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1FD47-52F0-2AC6-0BCF-2321DB91A56B}"/>
              </a:ext>
            </a:extLst>
          </p:cNvPr>
          <p:cNvSpPr>
            <a:spLocks noGrp="1"/>
          </p:cNvSpPr>
          <p:nvPr>
            <p:ph type="sldNum" sz="quarter" idx="12"/>
          </p:nvPr>
        </p:nvSpPr>
        <p:spPr/>
        <p:txBody>
          <a:bodyPr/>
          <a:lstStyle/>
          <a:p>
            <a:fld id="{AE8D9C5A-26A2-46F2-A848-75E618AC3D2D}" type="slidenum">
              <a:rPr lang="en-US" smtClean="0"/>
              <a:t>‹#›</a:t>
            </a:fld>
            <a:endParaRPr lang="en-US"/>
          </a:p>
        </p:txBody>
      </p:sp>
    </p:spTree>
    <p:extLst>
      <p:ext uri="{BB962C8B-B14F-4D97-AF65-F5344CB8AC3E}">
        <p14:creationId xmlns:p14="http://schemas.microsoft.com/office/powerpoint/2010/main" val="3113786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36D3F-BEA3-1D67-C604-71931F1A38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6829D20-88AF-655A-5CF6-219D3FB31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D66018-29CB-61C5-5FDE-50B3B83004F7}"/>
              </a:ext>
            </a:extLst>
          </p:cNvPr>
          <p:cNvSpPr>
            <a:spLocks noGrp="1"/>
          </p:cNvSpPr>
          <p:nvPr>
            <p:ph type="dt" sz="half" idx="10"/>
          </p:nvPr>
        </p:nvSpPr>
        <p:spPr/>
        <p:txBody>
          <a:bodyPr/>
          <a:lstStyle/>
          <a:p>
            <a:fld id="{1441D352-DA77-4BF3-BB19-036B4AF27A61}" type="datetimeFigureOut">
              <a:rPr lang="en-US" smtClean="0"/>
              <a:t>1/26/2026</a:t>
            </a:fld>
            <a:endParaRPr lang="en-US"/>
          </a:p>
        </p:txBody>
      </p:sp>
      <p:sp>
        <p:nvSpPr>
          <p:cNvPr id="5" name="Footer Placeholder 4">
            <a:extLst>
              <a:ext uri="{FF2B5EF4-FFF2-40B4-BE49-F238E27FC236}">
                <a16:creationId xmlns:a16="http://schemas.microsoft.com/office/drawing/2014/main" id="{80BFDEBC-5CEA-E021-0827-B3B92F2A31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548D7F-1779-CD25-184C-2AD42CF0D2A6}"/>
              </a:ext>
            </a:extLst>
          </p:cNvPr>
          <p:cNvSpPr>
            <a:spLocks noGrp="1"/>
          </p:cNvSpPr>
          <p:nvPr>
            <p:ph type="sldNum" sz="quarter" idx="12"/>
          </p:nvPr>
        </p:nvSpPr>
        <p:spPr/>
        <p:txBody>
          <a:bodyPr/>
          <a:lstStyle/>
          <a:p>
            <a:fld id="{AE8D9C5A-26A2-46F2-A848-75E618AC3D2D}" type="slidenum">
              <a:rPr lang="en-US" smtClean="0"/>
              <a:t>‹#›</a:t>
            </a:fld>
            <a:endParaRPr lang="en-US"/>
          </a:p>
        </p:txBody>
      </p:sp>
    </p:spTree>
    <p:extLst>
      <p:ext uri="{BB962C8B-B14F-4D97-AF65-F5344CB8AC3E}">
        <p14:creationId xmlns:p14="http://schemas.microsoft.com/office/powerpoint/2010/main" val="2493225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C04F9-6BCD-E076-2AAE-F0AE4C7632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4951E5-8D03-EB48-DC0F-E1AD1CFD84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5D50ADA-2E51-CA48-A2A9-517EC8AF26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9E6B57-7341-DCF9-ABBA-73F2C1B9BE00}"/>
              </a:ext>
            </a:extLst>
          </p:cNvPr>
          <p:cNvSpPr>
            <a:spLocks noGrp="1"/>
          </p:cNvSpPr>
          <p:nvPr>
            <p:ph type="dt" sz="half" idx="10"/>
          </p:nvPr>
        </p:nvSpPr>
        <p:spPr/>
        <p:txBody>
          <a:bodyPr/>
          <a:lstStyle/>
          <a:p>
            <a:fld id="{1441D352-DA77-4BF3-BB19-036B4AF27A61}" type="datetimeFigureOut">
              <a:rPr lang="en-US" smtClean="0"/>
              <a:t>1/26/2026</a:t>
            </a:fld>
            <a:endParaRPr lang="en-US"/>
          </a:p>
        </p:txBody>
      </p:sp>
      <p:sp>
        <p:nvSpPr>
          <p:cNvPr id="6" name="Footer Placeholder 5">
            <a:extLst>
              <a:ext uri="{FF2B5EF4-FFF2-40B4-BE49-F238E27FC236}">
                <a16:creationId xmlns:a16="http://schemas.microsoft.com/office/drawing/2014/main" id="{C9711EDB-AF03-FE7C-9C96-B176F39BB8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849448-95B3-890E-E724-118B619BD370}"/>
              </a:ext>
            </a:extLst>
          </p:cNvPr>
          <p:cNvSpPr>
            <a:spLocks noGrp="1"/>
          </p:cNvSpPr>
          <p:nvPr>
            <p:ph type="sldNum" sz="quarter" idx="12"/>
          </p:nvPr>
        </p:nvSpPr>
        <p:spPr/>
        <p:txBody>
          <a:bodyPr/>
          <a:lstStyle/>
          <a:p>
            <a:fld id="{AE8D9C5A-26A2-46F2-A848-75E618AC3D2D}" type="slidenum">
              <a:rPr lang="en-US" smtClean="0"/>
              <a:t>‹#›</a:t>
            </a:fld>
            <a:endParaRPr lang="en-US"/>
          </a:p>
        </p:txBody>
      </p:sp>
    </p:spTree>
    <p:extLst>
      <p:ext uri="{BB962C8B-B14F-4D97-AF65-F5344CB8AC3E}">
        <p14:creationId xmlns:p14="http://schemas.microsoft.com/office/powerpoint/2010/main" val="113885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D308F-BC79-FCE8-1469-261D0AD1A8B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ED65598-B5F0-0A49-4BAA-7D00BEDBB1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26600B-BA7C-3D0C-9973-73D589690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5C0356-3700-F669-B0F9-5BA7D1E75D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202B76-E2CF-43FB-9C4E-61F425230E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123288-5F02-10E9-0625-0500511837C0}"/>
              </a:ext>
            </a:extLst>
          </p:cNvPr>
          <p:cNvSpPr>
            <a:spLocks noGrp="1"/>
          </p:cNvSpPr>
          <p:nvPr>
            <p:ph type="dt" sz="half" idx="10"/>
          </p:nvPr>
        </p:nvSpPr>
        <p:spPr/>
        <p:txBody>
          <a:bodyPr/>
          <a:lstStyle/>
          <a:p>
            <a:fld id="{1441D352-DA77-4BF3-BB19-036B4AF27A61}" type="datetimeFigureOut">
              <a:rPr lang="en-US" smtClean="0"/>
              <a:t>1/26/2026</a:t>
            </a:fld>
            <a:endParaRPr lang="en-US"/>
          </a:p>
        </p:txBody>
      </p:sp>
      <p:sp>
        <p:nvSpPr>
          <p:cNvPr id="8" name="Footer Placeholder 7">
            <a:extLst>
              <a:ext uri="{FF2B5EF4-FFF2-40B4-BE49-F238E27FC236}">
                <a16:creationId xmlns:a16="http://schemas.microsoft.com/office/drawing/2014/main" id="{D60F979B-121F-1E6D-A28D-7264433203E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1B32D7-FEA0-EA49-CD53-CB212F741FDA}"/>
              </a:ext>
            </a:extLst>
          </p:cNvPr>
          <p:cNvSpPr>
            <a:spLocks noGrp="1"/>
          </p:cNvSpPr>
          <p:nvPr>
            <p:ph type="sldNum" sz="quarter" idx="12"/>
          </p:nvPr>
        </p:nvSpPr>
        <p:spPr/>
        <p:txBody>
          <a:bodyPr/>
          <a:lstStyle/>
          <a:p>
            <a:fld id="{AE8D9C5A-26A2-46F2-A848-75E618AC3D2D}" type="slidenum">
              <a:rPr lang="en-US" smtClean="0"/>
              <a:t>‹#›</a:t>
            </a:fld>
            <a:endParaRPr lang="en-US"/>
          </a:p>
        </p:txBody>
      </p:sp>
    </p:spTree>
    <p:extLst>
      <p:ext uri="{BB962C8B-B14F-4D97-AF65-F5344CB8AC3E}">
        <p14:creationId xmlns:p14="http://schemas.microsoft.com/office/powerpoint/2010/main" val="3322739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CE14E-9035-BA47-B982-4068825A77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2954F28-0F21-4705-AE89-7AE2783E470E}"/>
              </a:ext>
            </a:extLst>
          </p:cNvPr>
          <p:cNvSpPr>
            <a:spLocks noGrp="1"/>
          </p:cNvSpPr>
          <p:nvPr>
            <p:ph type="dt" sz="half" idx="10"/>
          </p:nvPr>
        </p:nvSpPr>
        <p:spPr/>
        <p:txBody>
          <a:bodyPr/>
          <a:lstStyle/>
          <a:p>
            <a:fld id="{1441D352-DA77-4BF3-BB19-036B4AF27A61}" type="datetimeFigureOut">
              <a:rPr lang="en-US" smtClean="0"/>
              <a:t>1/26/2026</a:t>
            </a:fld>
            <a:endParaRPr lang="en-US"/>
          </a:p>
        </p:txBody>
      </p:sp>
      <p:sp>
        <p:nvSpPr>
          <p:cNvPr id="4" name="Footer Placeholder 3">
            <a:extLst>
              <a:ext uri="{FF2B5EF4-FFF2-40B4-BE49-F238E27FC236}">
                <a16:creationId xmlns:a16="http://schemas.microsoft.com/office/drawing/2014/main" id="{7F363009-66DE-5CE9-9002-F6C082D3E9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E67A46-8294-2438-A824-91918E479EB7}"/>
              </a:ext>
            </a:extLst>
          </p:cNvPr>
          <p:cNvSpPr>
            <a:spLocks noGrp="1"/>
          </p:cNvSpPr>
          <p:nvPr>
            <p:ph type="sldNum" sz="quarter" idx="12"/>
          </p:nvPr>
        </p:nvSpPr>
        <p:spPr/>
        <p:txBody>
          <a:bodyPr/>
          <a:lstStyle/>
          <a:p>
            <a:fld id="{AE8D9C5A-26A2-46F2-A848-75E618AC3D2D}" type="slidenum">
              <a:rPr lang="en-US" smtClean="0"/>
              <a:t>‹#›</a:t>
            </a:fld>
            <a:endParaRPr lang="en-US"/>
          </a:p>
        </p:txBody>
      </p:sp>
    </p:spTree>
    <p:extLst>
      <p:ext uri="{BB962C8B-B14F-4D97-AF65-F5344CB8AC3E}">
        <p14:creationId xmlns:p14="http://schemas.microsoft.com/office/powerpoint/2010/main" val="228781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C78492-5CE7-C1E5-FBEA-A31E46111F6A}"/>
              </a:ext>
            </a:extLst>
          </p:cNvPr>
          <p:cNvSpPr>
            <a:spLocks noGrp="1"/>
          </p:cNvSpPr>
          <p:nvPr>
            <p:ph type="dt" sz="half" idx="10"/>
          </p:nvPr>
        </p:nvSpPr>
        <p:spPr/>
        <p:txBody>
          <a:bodyPr/>
          <a:lstStyle/>
          <a:p>
            <a:fld id="{1441D352-DA77-4BF3-BB19-036B4AF27A61}" type="datetimeFigureOut">
              <a:rPr lang="en-US" smtClean="0"/>
              <a:t>1/26/2026</a:t>
            </a:fld>
            <a:endParaRPr lang="en-US"/>
          </a:p>
        </p:txBody>
      </p:sp>
      <p:sp>
        <p:nvSpPr>
          <p:cNvPr id="3" name="Footer Placeholder 2">
            <a:extLst>
              <a:ext uri="{FF2B5EF4-FFF2-40B4-BE49-F238E27FC236}">
                <a16:creationId xmlns:a16="http://schemas.microsoft.com/office/drawing/2014/main" id="{E91FC0E7-CD40-7C18-B04F-477A8CF65A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38FA6AA-FFA6-F38D-1CAF-C58D657D78AB}"/>
              </a:ext>
            </a:extLst>
          </p:cNvPr>
          <p:cNvSpPr>
            <a:spLocks noGrp="1"/>
          </p:cNvSpPr>
          <p:nvPr>
            <p:ph type="sldNum" sz="quarter" idx="12"/>
          </p:nvPr>
        </p:nvSpPr>
        <p:spPr/>
        <p:txBody>
          <a:bodyPr/>
          <a:lstStyle/>
          <a:p>
            <a:fld id="{AE8D9C5A-26A2-46F2-A848-75E618AC3D2D}" type="slidenum">
              <a:rPr lang="en-US" smtClean="0"/>
              <a:t>‹#›</a:t>
            </a:fld>
            <a:endParaRPr lang="en-US"/>
          </a:p>
        </p:txBody>
      </p:sp>
    </p:spTree>
    <p:extLst>
      <p:ext uri="{BB962C8B-B14F-4D97-AF65-F5344CB8AC3E}">
        <p14:creationId xmlns:p14="http://schemas.microsoft.com/office/powerpoint/2010/main" val="1225707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CB802-3EBD-3C4E-BBB6-E7CCA879D9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776E06-CAF4-5D85-24EF-2E1EEC368F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A20207-BC63-A238-3E54-FE95046267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D6D4BE-5874-9B26-F355-C54165C6764D}"/>
              </a:ext>
            </a:extLst>
          </p:cNvPr>
          <p:cNvSpPr>
            <a:spLocks noGrp="1"/>
          </p:cNvSpPr>
          <p:nvPr>
            <p:ph type="dt" sz="half" idx="10"/>
          </p:nvPr>
        </p:nvSpPr>
        <p:spPr/>
        <p:txBody>
          <a:bodyPr/>
          <a:lstStyle/>
          <a:p>
            <a:fld id="{1441D352-DA77-4BF3-BB19-036B4AF27A61}" type="datetimeFigureOut">
              <a:rPr lang="en-US" smtClean="0"/>
              <a:t>1/26/2026</a:t>
            </a:fld>
            <a:endParaRPr lang="en-US"/>
          </a:p>
        </p:txBody>
      </p:sp>
      <p:sp>
        <p:nvSpPr>
          <p:cNvPr id="6" name="Footer Placeholder 5">
            <a:extLst>
              <a:ext uri="{FF2B5EF4-FFF2-40B4-BE49-F238E27FC236}">
                <a16:creationId xmlns:a16="http://schemas.microsoft.com/office/drawing/2014/main" id="{FEBBF3BC-DAA0-F299-3E73-31DC5CADF6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82509-5C96-844A-980F-7E6578F709E1}"/>
              </a:ext>
            </a:extLst>
          </p:cNvPr>
          <p:cNvSpPr>
            <a:spLocks noGrp="1"/>
          </p:cNvSpPr>
          <p:nvPr>
            <p:ph type="sldNum" sz="quarter" idx="12"/>
          </p:nvPr>
        </p:nvSpPr>
        <p:spPr/>
        <p:txBody>
          <a:bodyPr/>
          <a:lstStyle/>
          <a:p>
            <a:fld id="{AE8D9C5A-26A2-46F2-A848-75E618AC3D2D}" type="slidenum">
              <a:rPr lang="en-US" smtClean="0"/>
              <a:t>‹#›</a:t>
            </a:fld>
            <a:endParaRPr lang="en-US"/>
          </a:p>
        </p:txBody>
      </p:sp>
    </p:spTree>
    <p:extLst>
      <p:ext uri="{BB962C8B-B14F-4D97-AF65-F5344CB8AC3E}">
        <p14:creationId xmlns:p14="http://schemas.microsoft.com/office/powerpoint/2010/main" val="2161605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786D3-B769-EA03-FC0B-5F3895374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B2C420-0140-2D00-69E3-4214E5A042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1875B5-7B42-0F70-5E52-1A35C3A198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9312EF-2D70-4C01-F8B4-8AA467B1C90C}"/>
              </a:ext>
            </a:extLst>
          </p:cNvPr>
          <p:cNvSpPr>
            <a:spLocks noGrp="1"/>
          </p:cNvSpPr>
          <p:nvPr>
            <p:ph type="dt" sz="half" idx="10"/>
          </p:nvPr>
        </p:nvSpPr>
        <p:spPr/>
        <p:txBody>
          <a:bodyPr/>
          <a:lstStyle/>
          <a:p>
            <a:fld id="{1441D352-DA77-4BF3-BB19-036B4AF27A61}" type="datetimeFigureOut">
              <a:rPr lang="en-US" smtClean="0"/>
              <a:t>1/26/2026</a:t>
            </a:fld>
            <a:endParaRPr lang="en-US"/>
          </a:p>
        </p:txBody>
      </p:sp>
      <p:sp>
        <p:nvSpPr>
          <p:cNvPr id="6" name="Footer Placeholder 5">
            <a:extLst>
              <a:ext uri="{FF2B5EF4-FFF2-40B4-BE49-F238E27FC236}">
                <a16:creationId xmlns:a16="http://schemas.microsoft.com/office/drawing/2014/main" id="{8656B0A7-9C4B-F02E-9A8A-7257342CEB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8CCE6B-F5CB-FB0E-EED7-C2D30F104019}"/>
              </a:ext>
            </a:extLst>
          </p:cNvPr>
          <p:cNvSpPr>
            <a:spLocks noGrp="1"/>
          </p:cNvSpPr>
          <p:nvPr>
            <p:ph type="sldNum" sz="quarter" idx="12"/>
          </p:nvPr>
        </p:nvSpPr>
        <p:spPr/>
        <p:txBody>
          <a:bodyPr/>
          <a:lstStyle/>
          <a:p>
            <a:fld id="{AE8D9C5A-26A2-46F2-A848-75E618AC3D2D}" type="slidenum">
              <a:rPr lang="en-US" smtClean="0"/>
              <a:t>‹#›</a:t>
            </a:fld>
            <a:endParaRPr lang="en-US"/>
          </a:p>
        </p:txBody>
      </p:sp>
    </p:spTree>
    <p:extLst>
      <p:ext uri="{BB962C8B-B14F-4D97-AF65-F5344CB8AC3E}">
        <p14:creationId xmlns:p14="http://schemas.microsoft.com/office/powerpoint/2010/main" val="3279378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F33D2B-8844-36AB-400B-E68A0B879E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43C4083-F15F-BBC7-95DF-B9AC47CEA6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E3FB9-8785-B97F-518C-74509062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41D352-DA77-4BF3-BB19-036B4AF27A61}" type="datetimeFigureOut">
              <a:rPr lang="en-US" smtClean="0"/>
              <a:t>1/26/2026</a:t>
            </a:fld>
            <a:endParaRPr lang="en-US"/>
          </a:p>
        </p:txBody>
      </p:sp>
      <p:sp>
        <p:nvSpPr>
          <p:cNvPr id="5" name="Footer Placeholder 4">
            <a:extLst>
              <a:ext uri="{FF2B5EF4-FFF2-40B4-BE49-F238E27FC236}">
                <a16:creationId xmlns:a16="http://schemas.microsoft.com/office/drawing/2014/main" id="{59449408-77CB-D5FA-097C-30F865D300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3914EBB-3AD7-8819-6215-2230CF26B6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E8D9C5A-26A2-46F2-A848-75E618AC3D2D}" type="slidenum">
              <a:rPr lang="en-US" smtClean="0"/>
              <a:t>‹#›</a:t>
            </a:fld>
            <a:endParaRPr lang="en-US"/>
          </a:p>
        </p:txBody>
      </p:sp>
    </p:spTree>
    <p:extLst>
      <p:ext uri="{BB962C8B-B14F-4D97-AF65-F5344CB8AC3E}">
        <p14:creationId xmlns:p14="http://schemas.microsoft.com/office/powerpoint/2010/main" val="100966233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rnfields with bright sky">
            <a:extLst>
              <a:ext uri="{FF2B5EF4-FFF2-40B4-BE49-F238E27FC236}">
                <a16:creationId xmlns:a16="http://schemas.microsoft.com/office/drawing/2014/main" id="{77CAB195-1017-328B-57F6-16AB9CEF06C8}"/>
              </a:ext>
            </a:extLst>
          </p:cNvPr>
          <p:cNvPicPr>
            <a:picLocks noChangeAspect="1"/>
          </p:cNvPicPr>
          <p:nvPr/>
        </p:nvPicPr>
        <p:blipFill>
          <a:blip r:embed="rId2">
            <a:alphaModFix amt="50000"/>
          </a:blip>
          <a:srcRect t="15709" r="-1" b="-1"/>
          <a:stretch>
            <a:fillRect/>
          </a:stretch>
        </p:blipFill>
        <p:spPr>
          <a:xfrm>
            <a:off x="20" y="10"/>
            <a:ext cx="12188930" cy="6857990"/>
          </a:xfrm>
          <a:prstGeom prst="rect">
            <a:avLst/>
          </a:prstGeom>
        </p:spPr>
      </p:pic>
      <p:sp>
        <p:nvSpPr>
          <p:cNvPr id="2" name="Title 1">
            <a:extLst>
              <a:ext uri="{FF2B5EF4-FFF2-40B4-BE49-F238E27FC236}">
                <a16:creationId xmlns:a16="http://schemas.microsoft.com/office/drawing/2014/main" id="{AA270AD2-DD77-1680-0BEE-54948D6A07E0}"/>
              </a:ext>
            </a:extLst>
          </p:cNvPr>
          <p:cNvSpPr>
            <a:spLocks noGrp="1"/>
          </p:cNvSpPr>
          <p:nvPr>
            <p:ph type="ctrTitle"/>
          </p:nvPr>
        </p:nvSpPr>
        <p:spPr>
          <a:xfrm>
            <a:off x="1524000" y="1122363"/>
            <a:ext cx="9144000" cy="3063240"/>
          </a:xfrm>
        </p:spPr>
        <p:txBody>
          <a:bodyPr>
            <a:normAutofit/>
          </a:bodyPr>
          <a:lstStyle/>
          <a:p>
            <a:r>
              <a:rPr lang="en-US" sz="6600">
                <a:solidFill>
                  <a:schemeClr val="bg1"/>
                </a:solidFill>
              </a:rPr>
              <a:t>BIOGAS</a:t>
            </a:r>
          </a:p>
        </p:txBody>
      </p:sp>
      <p:sp>
        <p:nvSpPr>
          <p:cNvPr id="3" name="Subtitle 2">
            <a:extLst>
              <a:ext uri="{FF2B5EF4-FFF2-40B4-BE49-F238E27FC236}">
                <a16:creationId xmlns:a16="http://schemas.microsoft.com/office/drawing/2014/main" id="{459A5BB7-4532-E07F-371F-0F87C8C87DBB}"/>
              </a:ext>
            </a:extLst>
          </p:cNvPr>
          <p:cNvSpPr>
            <a:spLocks noGrp="1"/>
          </p:cNvSpPr>
          <p:nvPr>
            <p:ph type="subTitle" idx="1"/>
          </p:nvPr>
        </p:nvSpPr>
        <p:spPr>
          <a:xfrm>
            <a:off x="1527048" y="4599432"/>
            <a:ext cx="9144000" cy="1536192"/>
          </a:xfrm>
        </p:spPr>
        <p:txBody>
          <a:bodyPr>
            <a:normAutofit/>
          </a:bodyPr>
          <a:lstStyle/>
          <a:p>
            <a:r>
              <a:rPr lang="en-US">
                <a:solidFill>
                  <a:schemeClr val="bg1"/>
                </a:solidFill>
              </a:rPr>
              <a:t>(The new source of energy)</a:t>
            </a:r>
          </a:p>
        </p:txBody>
      </p:sp>
      <p:sp>
        <p:nvSpPr>
          <p:cNvPr id="20"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247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76E385-3815-D68D-2944-596A27319A71}"/>
              </a:ext>
            </a:extLst>
          </p:cNvPr>
          <p:cNvSpPr>
            <a:spLocks noGrp="1"/>
          </p:cNvSpPr>
          <p:nvPr>
            <p:ph type="title"/>
          </p:nvPr>
        </p:nvSpPr>
        <p:spPr>
          <a:xfrm>
            <a:off x="761800" y="762001"/>
            <a:ext cx="5334197" cy="1708242"/>
          </a:xfrm>
        </p:spPr>
        <p:txBody>
          <a:bodyPr anchor="ctr">
            <a:normAutofit/>
          </a:bodyPr>
          <a:lstStyle/>
          <a:p>
            <a:r>
              <a:rPr lang="en-US" sz="3700"/>
              <a:t>HOW TO IMPLEMENT BIOGAS IN OUR SOCIETY</a:t>
            </a:r>
          </a:p>
        </p:txBody>
      </p:sp>
      <p:sp>
        <p:nvSpPr>
          <p:cNvPr id="12" name="Content Placeholder 2">
            <a:extLst>
              <a:ext uri="{FF2B5EF4-FFF2-40B4-BE49-F238E27FC236}">
                <a16:creationId xmlns:a16="http://schemas.microsoft.com/office/drawing/2014/main" id="{C8E29CE1-5972-41BF-256A-54B3C82883C9}"/>
              </a:ext>
            </a:extLst>
          </p:cNvPr>
          <p:cNvSpPr>
            <a:spLocks noGrp="1"/>
          </p:cNvSpPr>
          <p:nvPr>
            <p:ph idx="1"/>
          </p:nvPr>
        </p:nvSpPr>
        <p:spPr>
          <a:xfrm>
            <a:off x="761800" y="2470244"/>
            <a:ext cx="5334197" cy="3769835"/>
          </a:xfrm>
        </p:spPr>
        <p:txBody>
          <a:bodyPr anchor="ctr">
            <a:normAutofit/>
          </a:bodyPr>
          <a:lstStyle/>
          <a:p>
            <a:r>
              <a:rPr lang="en-US" sz="1700"/>
              <a:t>Our Society can implement a biogas system by first identifying and collecting </a:t>
            </a:r>
            <a:r>
              <a:rPr lang="en-US" sz="1700" b="1"/>
              <a:t>organic waste</a:t>
            </a:r>
            <a:r>
              <a:rPr lang="en-US" sz="1700"/>
              <a:t> generated within the community, such as kitchen waste, food leftovers, animal dung, garden waste, and sewage. This waste should be segregated at the source to ensure only biodegradable materials are used.</a:t>
            </a:r>
          </a:p>
          <a:p>
            <a:r>
              <a:rPr lang="en-US" sz="1700"/>
              <a:t>A </a:t>
            </a:r>
            <a:r>
              <a:rPr lang="en-US" sz="1700" b="1"/>
              <a:t>community-scale biogas plant</a:t>
            </a:r>
            <a:r>
              <a:rPr lang="en-US" sz="1700"/>
              <a:t> can then be constructed at a suitable central location with proper access to water and safety measures. The collected organic waste is fed into an </a:t>
            </a:r>
            <a:r>
              <a:rPr lang="en-US" sz="1700" b="1"/>
              <a:t>anaerobic digester</a:t>
            </a:r>
            <a:r>
              <a:rPr lang="en-US" sz="1700"/>
              <a:t>, where it decomposes in the absence of oxygen to produce biogas. The biogas can be piped for </a:t>
            </a:r>
            <a:r>
              <a:rPr lang="en-US" sz="1700" b="1"/>
              <a:t>community cooking facilities</a:t>
            </a:r>
            <a:r>
              <a:rPr lang="en-US" sz="1700"/>
              <a:t>, street lighting, or small-scale electricity generation.</a:t>
            </a:r>
          </a:p>
        </p:txBody>
      </p:sp>
      <p:pic>
        <p:nvPicPr>
          <p:cNvPr id="13" name="Picture 12" descr="Throwing empty plastic bottle into the trash">
            <a:extLst>
              <a:ext uri="{FF2B5EF4-FFF2-40B4-BE49-F238E27FC236}">
                <a16:creationId xmlns:a16="http://schemas.microsoft.com/office/drawing/2014/main" id="{F74B096E-B80C-6EAB-3C3E-2BE87C083B03}"/>
              </a:ext>
            </a:extLst>
          </p:cNvPr>
          <p:cNvPicPr>
            <a:picLocks noChangeAspect="1"/>
          </p:cNvPicPr>
          <p:nvPr/>
        </p:nvPicPr>
        <p:blipFill>
          <a:blip r:embed="rId2"/>
          <a:srcRect l="19177" r="28987"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760937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2E68C82-1D90-EFC3-49B7-85EE21E080E7}"/>
              </a:ext>
            </a:extLst>
          </p:cNvPr>
          <p:cNvSpPr txBox="1"/>
          <p:nvPr/>
        </p:nvSpPr>
        <p:spPr>
          <a:xfrm>
            <a:off x="761802" y="2743200"/>
            <a:ext cx="4646905" cy="361314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900"/>
              <a:t>The </a:t>
            </a:r>
            <a:r>
              <a:rPr lang="en-US" sz="1900" b="1"/>
              <a:t>biogas slurry</a:t>
            </a:r>
            <a:r>
              <a:rPr lang="en-US" sz="1900"/>
              <a:t> left after digestion can be used as an </a:t>
            </a:r>
            <a:r>
              <a:rPr lang="en-US" sz="1900" b="1"/>
              <a:t>organic fertilizer</a:t>
            </a:r>
            <a:r>
              <a:rPr lang="en-US" sz="1900"/>
              <a:t> for community gardens or nearby farms, reducing the need for chemical fertilizers. Regular operation, maintenance, and training of local residents are essential to ensure the system runs efficiently.</a:t>
            </a:r>
          </a:p>
          <a:p>
            <a:pPr indent="-228600">
              <a:lnSpc>
                <a:spcPct val="90000"/>
              </a:lnSpc>
              <a:spcAft>
                <a:spcPts val="600"/>
              </a:spcAft>
              <a:buFont typeface="Arial" panose="020B0604020202020204" pitchFamily="34" charset="0"/>
              <a:buChar char="•"/>
            </a:pPr>
            <a:r>
              <a:rPr lang="en-US" sz="1900"/>
              <a:t>By implementing biogas, Ojur Society can improve </a:t>
            </a:r>
            <a:r>
              <a:rPr lang="en-US" sz="1900" b="1"/>
              <a:t>waste management</a:t>
            </a:r>
            <a:r>
              <a:rPr lang="en-US" sz="1900"/>
              <a:t>, reduce environmental pollution, lower energy costs, promote clean energy use, and contribute to a more </a:t>
            </a:r>
            <a:r>
              <a:rPr lang="en-US" sz="1900" b="1"/>
              <a:t>sustainable and self-reliant community</a:t>
            </a:r>
            <a:r>
              <a:rPr lang="en-US" sz="1900"/>
              <a:t>.</a:t>
            </a:r>
          </a:p>
        </p:txBody>
      </p:sp>
      <p:pic>
        <p:nvPicPr>
          <p:cNvPr id="5" name="Picture 4" descr="Top view of a structure that looks like wheels">
            <a:extLst>
              <a:ext uri="{FF2B5EF4-FFF2-40B4-BE49-F238E27FC236}">
                <a16:creationId xmlns:a16="http://schemas.microsoft.com/office/drawing/2014/main" id="{087CF08C-C216-EC64-B103-DF2D429E7855}"/>
              </a:ext>
            </a:extLst>
          </p:cNvPr>
          <p:cNvPicPr>
            <a:picLocks noChangeAspect="1"/>
          </p:cNvPicPr>
          <p:nvPr/>
        </p:nvPicPr>
        <p:blipFill>
          <a:blip r:embed="rId2"/>
          <a:srcRect l="24201" r="16399" b="-2"/>
          <a:stretch>
            <a:fillRect/>
          </a:stretch>
        </p:blipFill>
        <p:spPr>
          <a:xfrm>
            <a:off x="6096000" y="1"/>
            <a:ext cx="6102825" cy="6858000"/>
          </a:xfrm>
          <a:prstGeom prst="rect">
            <a:avLst/>
          </a:prstGeom>
        </p:spPr>
      </p:pic>
    </p:spTree>
    <p:extLst>
      <p:ext uri="{BB962C8B-B14F-4D97-AF65-F5344CB8AC3E}">
        <p14:creationId xmlns:p14="http://schemas.microsoft.com/office/powerpoint/2010/main" val="352415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2" name="Rectangle 8201">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1" name="Rectangle 820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3" name="Rectangle 820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5" name="Rectangle 820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Biogas: Production, properties, applications, economic and challenges: A  review - ScienceDirect">
            <a:extLst>
              <a:ext uri="{FF2B5EF4-FFF2-40B4-BE49-F238E27FC236}">
                <a16:creationId xmlns:a16="http://schemas.microsoft.com/office/drawing/2014/main" id="{061A6A90-590E-75B1-BA39-A018365A1A6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7177" y="457200"/>
            <a:ext cx="10757645"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516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7" name="Rectangle 1036">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iogas Plan - Article 2">
            <a:extLst>
              <a:ext uri="{FF2B5EF4-FFF2-40B4-BE49-F238E27FC236}">
                <a16:creationId xmlns:a16="http://schemas.microsoft.com/office/drawing/2014/main" id="{D08D63D0-F0C8-8DB6-95CA-5E854EF77586}"/>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l="11706" r="20738" b="-1"/>
          <a:stretch>
            <a:fill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A8C5ECE-A379-9AC3-3C5D-C851589882FD}"/>
              </a:ext>
            </a:extLst>
          </p:cNvPr>
          <p:cNvSpPr>
            <a:spLocks noGrp="1"/>
          </p:cNvSpPr>
          <p:nvPr>
            <p:ph type="title"/>
          </p:nvPr>
        </p:nvSpPr>
        <p:spPr>
          <a:xfrm>
            <a:off x="838199" y="1065862"/>
            <a:ext cx="6052955" cy="4726276"/>
          </a:xfrm>
        </p:spPr>
        <p:txBody>
          <a:bodyPr>
            <a:normAutofit/>
          </a:bodyPr>
          <a:lstStyle/>
          <a:p>
            <a:pPr algn="r"/>
            <a:r>
              <a:rPr lang="en-US" sz="8000">
                <a:ln w="22225">
                  <a:solidFill>
                    <a:srgbClr val="FFFFFF"/>
                  </a:solidFill>
                </a:ln>
                <a:noFill/>
              </a:rPr>
              <a:t>HISTORY OF BIOGAS</a:t>
            </a:r>
          </a:p>
        </p:txBody>
      </p:sp>
      <p:cxnSp>
        <p:nvCxnSpPr>
          <p:cNvPr id="1038" name="Straight Connector 1037">
            <a:extLst>
              <a:ext uri="{FF2B5EF4-FFF2-40B4-BE49-F238E27FC236}">
                <a16:creationId xmlns:a16="http://schemas.microsoft.com/office/drawing/2014/main" id="{96A8629B-8289-498B-939B-1CA0C10618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6F61CC9-B682-6C77-B650-6CEE9202EB35}"/>
              </a:ext>
            </a:extLst>
          </p:cNvPr>
          <p:cNvSpPr>
            <a:spLocks noGrp="1"/>
          </p:cNvSpPr>
          <p:nvPr>
            <p:ph idx="1"/>
          </p:nvPr>
        </p:nvSpPr>
        <p:spPr>
          <a:xfrm>
            <a:off x="7534641" y="1065862"/>
            <a:ext cx="3860002" cy="4726276"/>
          </a:xfrm>
        </p:spPr>
        <p:txBody>
          <a:bodyPr anchor="ctr">
            <a:normAutofit/>
          </a:bodyPr>
          <a:lstStyle/>
          <a:p>
            <a:r>
              <a:rPr lang="en-US" sz="2000">
                <a:solidFill>
                  <a:srgbClr val="FFFFFF"/>
                </a:solidFill>
              </a:rPr>
              <a:t>Biogas history spans from ancient use in 10</a:t>
            </a:r>
            <a:r>
              <a:rPr lang="en-US" sz="2000" baseline="30000">
                <a:solidFill>
                  <a:srgbClr val="FFFFFF"/>
                </a:solidFill>
              </a:rPr>
              <a:t>th</a:t>
            </a:r>
            <a:r>
              <a:rPr lang="en-US" sz="2000">
                <a:solidFill>
                  <a:srgbClr val="FFFFFF"/>
                </a:solidFill>
              </a:rPr>
              <a:t> century BC Assyria to modern renewable energy with major milestones including Jan Baptista Helmont identifying flammable gas from decay in the 17</a:t>
            </a:r>
            <a:r>
              <a:rPr lang="en-US" sz="2000" baseline="30000">
                <a:solidFill>
                  <a:srgbClr val="FFFFFF"/>
                </a:solidFill>
              </a:rPr>
              <a:t>th</a:t>
            </a:r>
            <a:r>
              <a:rPr lang="en-US" sz="2000">
                <a:solidFill>
                  <a:srgbClr val="FFFFFF"/>
                </a:solidFill>
              </a:rPr>
              <a:t> century, the first Indian digester in 1859, and 1895 street lighting in Exter, UK. The 20</a:t>
            </a:r>
            <a:r>
              <a:rPr lang="en-US" sz="2000" baseline="30000">
                <a:solidFill>
                  <a:srgbClr val="FFFFFF"/>
                </a:solidFill>
              </a:rPr>
              <a:t>th</a:t>
            </a:r>
            <a:r>
              <a:rPr lang="en-US" sz="2000">
                <a:solidFill>
                  <a:srgbClr val="FFFFFF"/>
                </a:solidFill>
              </a:rPr>
              <a:t> century, particularly the 1970s energy crisis, spurred widespread adoption.</a:t>
            </a:r>
          </a:p>
        </p:txBody>
      </p:sp>
    </p:spTree>
    <p:extLst>
      <p:ext uri="{BB962C8B-B14F-4D97-AF65-F5344CB8AC3E}">
        <p14:creationId xmlns:p14="http://schemas.microsoft.com/office/powerpoint/2010/main" val="314361677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73DE5-EAC5-33CA-6CD4-CC2E6D584B01}"/>
              </a:ext>
            </a:extLst>
          </p:cNvPr>
          <p:cNvSpPr>
            <a:spLocks noGrp="1"/>
          </p:cNvSpPr>
          <p:nvPr>
            <p:ph type="title"/>
          </p:nvPr>
        </p:nvSpPr>
        <p:spPr>
          <a:xfrm>
            <a:off x="640080" y="325369"/>
            <a:ext cx="4368602" cy="1956841"/>
          </a:xfrm>
        </p:spPr>
        <p:txBody>
          <a:bodyPr anchor="b">
            <a:normAutofit/>
          </a:bodyPr>
          <a:lstStyle/>
          <a:p>
            <a:r>
              <a:rPr lang="en-US" sz="5400"/>
              <a:t>WHAT IS BIOGAS?</a:t>
            </a:r>
          </a:p>
        </p:txBody>
      </p:sp>
      <p:sp>
        <p:nvSpPr>
          <p:cNvPr id="3" name="Content Placeholder 2">
            <a:extLst>
              <a:ext uri="{FF2B5EF4-FFF2-40B4-BE49-F238E27FC236}">
                <a16:creationId xmlns:a16="http://schemas.microsoft.com/office/drawing/2014/main" id="{BA8761E0-B738-78D3-A07C-5FFB19D70518}"/>
              </a:ext>
            </a:extLst>
          </p:cNvPr>
          <p:cNvSpPr>
            <a:spLocks noGrp="1"/>
          </p:cNvSpPr>
          <p:nvPr>
            <p:ph idx="1"/>
          </p:nvPr>
        </p:nvSpPr>
        <p:spPr>
          <a:xfrm>
            <a:off x="640080" y="2872899"/>
            <a:ext cx="4243589" cy="3320668"/>
          </a:xfrm>
        </p:spPr>
        <p:txBody>
          <a:bodyPr>
            <a:normAutofit/>
          </a:bodyPr>
          <a:lstStyle/>
          <a:p>
            <a:r>
              <a:rPr lang="en-US" sz="2200"/>
              <a:t>Biogas is a renewable energy source created from the beakdown of organic waste (like food scraps, manure, sewage) by microbers in an oxygen-free environment (anaerobic digestion), primarily producing flammable methane and carbon dioxide.</a:t>
            </a:r>
          </a:p>
        </p:txBody>
      </p:sp>
      <p:pic>
        <p:nvPicPr>
          <p:cNvPr id="2050" name="Picture 2" descr="What is biogas and how is it produced? - Biotank Africa">
            <a:extLst>
              <a:ext uri="{FF2B5EF4-FFF2-40B4-BE49-F238E27FC236}">
                <a16:creationId xmlns:a16="http://schemas.microsoft.com/office/drawing/2014/main" id="{C9D1BD82-0129-EE98-5798-E4C10E2DD3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691" r="15598"/>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396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4" name="Rectangle 4103">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99" name="Picture 3" descr="Dimensions and characteristics of biogas policies – Modelling the European  policy landscape - ScienceDirect">
            <a:extLst>
              <a:ext uri="{FF2B5EF4-FFF2-40B4-BE49-F238E27FC236}">
                <a16:creationId xmlns:a16="http://schemas.microsoft.com/office/drawing/2014/main" id="{2ADA419E-5C31-9DC3-E060-C24F834700D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511713" y="3645686"/>
            <a:ext cx="3634674" cy="2135370"/>
          </a:xfrm>
          <a:prstGeom prst="rect">
            <a:avLst/>
          </a:prstGeom>
          <a:noFill/>
          <a:extLst>
            <a:ext uri="{909E8E84-426E-40DD-AFC4-6F175D3DCCD1}">
              <a14:hiddenFill xmlns:a14="http://schemas.microsoft.com/office/drawing/2010/main">
                <a:solidFill>
                  <a:srgbClr val="FFFFFF"/>
                </a:solidFill>
              </a14:hiddenFill>
            </a:ext>
          </a:extLst>
        </p:spPr>
      </p:pic>
      <p:grpSp>
        <p:nvGrpSpPr>
          <p:cNvPr id="4106" name="Group 4105">
            <a:extLst>
              <a:ext uri="{FF2B5EF4-FFF2-40B4-BE49-F238E27FC236}">
                <a16:creationId xmlns:a16="http://schemas.microsoft.com/office/drawing/2014/main" id="{134CC3FF-7AA4-46F4-8B24-2F9383D86D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11" y="805742"/>
            <a:ext cx="3647770" cy="3193211"/>
            <a:chOff x="1674895" y="1345036"/>
            <a:chExt cx="5428610" cy="4210939"/>
          </a:xfrm>
        </p:grpSpPr>
        <p:sp>
          <p:nvSpPr>
            <p:cNvPr id="4107" name="Rectangle 4106">
              <a:extLst>
                <a:ext uri="{FF2B5EF4-FFF2-40B4-BE49-F238E27FC236}">
                  <a16:creationId xmlns:a16="http://schemas.microsoft.com/office/drawing/2014/main" id="{275E42E8-8B96-4FF0-9DCC-7E2084C0FD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8" name="Rectangle 4107">
              <a:extLst>
                <a:ext uri="{FF2B5EF4-FFF2-40B4-BE49-F238E27FC236}">
                  <a16:creationId xmlns:a16="http://schemas.microsoft.com/office/drawing/2014/main" id="{78FEA8A4-ED0E-429C-884B-1599153B8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10" name="Rectangle 4109">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315" y="685805"/>
            <a:ext cx="3624947" cy="3193211"/>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4DC96E-1E07-65AB-4C58-1BB55699337C}"/>
              </a:ext>
            </a:extLst>
          </p:cNvPr>
          <p:cNvSpPr>
            <a:spLocks noGrp="1"/>
          </p:cNvSpPr>
          <p:nvPr>
            <p:ph type="title"/>
          </p:nvPr>
        </p:nvSpPr>
        <p:spPr>
          <a:xfrm>
            <a:off x="740584" y="859808"/>
            <a:ext cx="3543197" cy="2878986"/>
          </a:xfrm>
        </p:spPr>
        <p:txBody>
          <a:bodyPr>
            <a:normAutofit/>
          </a:bodyPr>
          <a:lstStyle/>
          <a:p>
            <a:pPr algn="ctr"/>
            <a:r>
              <a:rPr lang="en-US">
                <a:solidFill>
                  <a:schemeClr val="bg1"/>
                </a:solidFill>
              </a:rPr>
              <a:t>FEATURES OF BIOGAS</a:t>
            </a:r>
          </a:p>
        </p:txBody>
      </p:sp>
      <p:grpSp>
        <p:nvGrpSpPr>
          <p:cNvPr id="4112" name="Graphic 4">
            <a:extLst>
              <a:ext uri="{FF2B5EF4-FFF2-40B4-BE49-F238E27FC236}">
                <a16:creationId xmlns:a16="http://schemas.microsoft.com/office/drawing/2014/main" id="{5F2AA49C-5AC0-41C7-BFAF-74B8D8293C8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9048" y="2335801"/>
            <a:ext cx="849365" cy="849366"/>
            <a:chOff x="5829300" y="3162300"/>
            <a:chExt cx="532256" cy="532257"/>
          </a:xfrm>
          <a:solidFill>
            <a:srgbClr val="FFFFFF"/>
          </a:solidFill>
        </p:grpSpPr>
        <p:sp>
          <p:nvSpPr>
            <p:cNvPr id="4113" name="Freeform: Shape 4112">
              <a:extLst>
                <a:ext uri="{FF2B5EF4-FFF2-40B4-BE49-F238E27FC236}">
                  <a16:creationId xmlns:a16="http://schemas.microsoft.com/office/drawing/2014/main" id="{88A750A0-64B5-41B2-B525-A914EB40B3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4114" name="Freeform: Shape 4113">
              <a:extLst>
                <a:ext uri="{FF2B5EF4-FFF2-40B4-BE49-F238E27FC236}">
                  <a16:creationId xmlns:a16="http://schemas.microsoft.com/office/drawing/2014/main" id="{F8216C77-85C1-4BDC-87A8-7E75933205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4115" name="Freeform: Shape 4114">
              <a:extLst>
                <a:ext uri="{FF2B5EF4-FFF2-40B4-BE49-F238E27FC236}">
                  <a16:creationId xmlns:a16="http://schemas.microsoft.com/office/drawing/2014/main" id="{471AED48-754E-41AC-9ECC-DB25976447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dirty="0"/>
            </a:p>
          </p:txBody>
        </p:sp>
        <p:sp>
          <p:nvSpPr>
            <p:cNvPr id="4116" name="Freeform: Shape 4115">
              <a:extLst>
                <a:ext uri="{FF2B5EF4-FFF2-40B4-BE49-F238E27FC236}">
                  <a16:creationId xmlns:a16="http://schemas.microsoft.com/office/drawing/2014/main" id="{48005417-D297-404F-82A5-8C4393E85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4117" name="Freeform: Shape 4116">
              <a:extLst>
                <a:ext uri="{FF2B5EF4-FFF2-40B4-BE49-F238E27FC236}">
                  <a16:creationId xmlns:a16="http://schemas.microsoft.com/office/drawing/2014/main" id="{17F942D6-2D0C-4894-81F0-6F81714BA4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4118" name="Freeform: Shape 4117">
              <a:extLst>
                <a:ext uri="{FF2B5EF4-FFF2-40B4-BE49-F238E27FC236}">
                  <a16:creationId xmlns:a16="http://schemas.microsoft.com/office/drawing/2014/main" id="{4FAD802E-9670-4B80-876B-3FF64D29A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4119" name="Freeform: Shape 4118">
              <a:extLst>
                <a:ext uri="{FF2B5EF4-FFF2-40B4-BE49-F238E27FC236}">
                  <a16:creationId xmlns:a16="http://schemas.microsoft.com/office/drawing/2014/main" id="{838AF437-0BFB-40E4-ADA0-5749919AAC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4120" name="Freeform: Shape 4119">
              <a:extLst>
                <a:ext uri="{FF2B5EF4-FFF2-40B4-BE49-F238E27FC236}">
                  <a16:creationId xmlns:a16="http://schemas.microsoft.com/office/drawing/2014/main" id="{F8BC9C3D-CBBE-4D29-9DAC-98B3CAF39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4121" name="Freeform: Shape 4120">
              <a:extLst>
                <a:ext uri="{FF2B5EF4-FFF2-40B4-BE49-F238E27FC236}">
                  <a16:creationId xmlns:a16="http://schemas.microsoft.com/office/drawing/2014/main" id="{A7016629-22ED-494E-9205-594895DA95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4122" name="Freeform: Shape 4121">
              <a:extLst>
                <a:ext uri="{FF2B5EF4-FFF2-40B4-BE49-F238E27FC236}">
                  <a16:creationId xmlns:a16="http://schemas.microsoft.com/office/drawing/2014/main" id="{BFF3CC1E-0ED4-4599-9B4E-F057769B96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4123" name="Freeform: Shape 4122">
              <a:extLst>
                <a:ext uri="{FF2B5EF4-FFF2-40B4-BE49-F238E27FC236}">
                  <a16:creationId xmlns:a16="http://schemas.microsoft.com/office/drawing/2014/main" id="{065A4B3A-F9A7-4FA6-A7F3-EA08E0BA15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4124" name="Freeform: Shape 4123">
              <a:extLst>
                <a:ext uri="{FF2B5EF4-FFF2-40B4-BE49-F238E27FC236}">
                  <a16:creationId xmlns:a16="http://schemas.microsoft.com/office/drawing/2014/main" id="{783B6A14-A56D-4B95-8395-89CF53A09B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125" name="Freeform: Shape 4124">
              <a:extLst>
                <a:ext uri="{FF2B5EF4-FFF2-40B4-BE49-F238E27FC236}">
                  <a16:creationId xmlns:a16="http://schemas.microsoft.com/office/drawing/2014/main" id="{49F0868B-B193-43B6-BB1E-1FF72993EA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grpSp>
        <p:nvGrpSpPr>
          <p:cNvPr id="4127" name="Graphic 4">
            <a:extLst>
              <a:ext uri="{FF2B5EF4-FFF2-40B4-BE49-F238E27FC236}">
                <a16:creationId xmlns:a16="http://schemas.microsoft.com/office/drawing/2014/main" id="{BB32367D-C4F2-49D5-A586-298C7CA821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9048" y="2335801"/>
            <a:ext cx="849365" cy="849366"/>
            <a:chOff x="5829300" y="3162300"/>
            <a:chExt cx="532256" cy="532257"/>
          </a:xfrm>
          <a:solidFill>
            <a:schemeClr val="bg1"/>
          </a:solidFill>
        </p:grpSpPr>
        <p:sp>
          <p:nvSpPr>
            <p:cNvPr id="4128" name="Freeform: Shape 4127">
              <a:extLst>
                <a:ext uri="{FF2B5EF4-FFF2-40B4-BE49-F238E27FC236}">
                  <a16:creationId xmlns:a16="http://schemas.microsoft.com/office/drawing/2014/main" id="{E1FF7EE7-ACA2-4BFF-BA75-7FAE93FBB6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4129" name="Freeform: Shape 4128">
              <a:extLst>
                <a:ext uri="{FF2B5EF4-FFF2-40B4-BE49-F238E27FC236}">
                  <a16:creationId xmlns:a16="http://schemas.microsoft.com/office/drawing/2014/main" id="{8647462E-B5E8-4F02-A1E4-BD0380A224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4130" name="Freeform: Shape 4129">
              <a:extLst>
                <a:ext uri="{FF2B5EF4-FFF2-40B4-BE49-F238E27FC236}">
                  <a16:creationId xmlns:a16="http://schemas.microsoft.com/office/drawing/2014/main" id="{412CE109-6153-414A-B2D6-C4F9C6FA2E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dirty="0"/>
            </a:p>
          </p:txBody>
        </p:sp>
        <p:sp>
          <p:nvSpPr>
            <p:cNvPr id="4131" name="Freeform: Shape 4130">
              <a:extLst>
                <a:ext uri="{FF2B5EF4-FFF2-40B4-BE49-F238E27FC236}">
                  <a16:creationId xmlns:a16="http://schemas.microsoft.com/office/drawing/2014/main" id="{DAF530F5-D68D-4BC8-8984-F1A8B5DEB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4132" name="Freeform: Shape 4131">
              <a:extLst>
                <a:ext uri="{FF2B5EF4-FFF2-40B4-BE49-F238E27FC236}">
                  <a16:creationId xmlns:a16="http://schemas.microsoft.com/office/drawing/2014/main" id="{2EB69747-F9DD-4B80-B488-D5565D0BC6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4133" name="Freeform: Shape 4132">
              <a:extLst>
                <a:ext uri="{FF2B5EF4-FFF2-40B4-BE49-F238E27FC236}">
                  <a16:creationId xmlns:a16="http://schemas.microsoft.com/office/drawing/2014/main" id="{73AFB787-B8A4-4269-9DA9-FF4A66030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4134" name="Freeform: Shape 4133">
              <a:extLst>
                <a:ext uri="{FF2B5EF4-FFF2-40B4-BE49-F238E27FC236}">
                  <a16:creationId xmlns:a16="http://schemas.microsoft.com/office/drawing/2014/main" id="{6E682D93-25A6-4D91-9A81-3F247BBEE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4135" name="Freeform: Shape 4134">
              <a:extLst>
                <a:ext uri="{FF2B5EF4-FFF2-40B4-BE49-F238E27FC236}">
                  <a16:creationId xmlns:a16="http://schemas.microsoft.com/office/drawing/2014/main" id="{9D5F48B5-53B4-4DA8-B929-6AFF506589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4136" name="Freeform: Shape 4135">
              <a:extLst>
                <a:ext uri="{FF2B5EF4-FFF2-40B4-BE49-F238E27FC236}">
                  <a16:creationId xmlns:a16="http://schemas.microsoft.com/office/drawing/2014/main" id="{8CA195A3-2A74-4D13-A1B8-24765E26B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4137" name="Freeform: Shape 4136">
              <a:extLst>
                <a:ext uri="{FF2B5EF4-FFF2-40B4-BE49-F238E27FC236}">
                  <a16:creationId xmlns:a16="http://schemas.microsoft.com/office/drawing/2014/main" id="{B98F1918-C39D-4713-AB21-685A944355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4138" name="Freeform: Shape 4137">
              <a:extLst>
                <a:ext uri="{FF2B5EF4-FFF2-40B4-BE49-F238E27FC236}">
                  <a16:creationId xmlns:a16="http://schemas.microsoft.com/office/drawing/2014/main" id="{33592273-DEE6-42E1-B824-11D544332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4139" name="Freeform: Shape 4138">
              <a:extLst>
                <a:ext uri="{FF2B5EF4-FFF2-40B4-BE49-F238E27FC236}">
                  <a16:creationId xmlns:a16="http://schemas.microsoft.com/office/drawing/2014/main" id="{12D6F82B-B619-4D8B-85AE-0E57103BA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140" name="Freeform: Shape 4139">
              <a:extLst>
                <a:ext uri="{FF2B5EF4-FFF2-40B4-BE49-F238E27FC236}">
                  <a16:creationId xmlns:a16="http://schemas.microsoft.com/office/drawing/2014/main" id="{6246C574-90D4-412B-9444-203F7C83C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4" name="Rectangle 1">
            <a:extLst>
              <a:ext uri="{FF2B5EF4-FFF2-40B4-BE49-F238E27FC236}">
                <a16:creationId xmlns:a16="http://schemas.microsoft.com/office/drawing/2014/main" id="{B279D29C-F541-BE55-9BBB-077E87EA9427}"/>
              </a:ext>
            </a:extLst>
          </p:cNvPr>
          <p:cNvSpPr>
            <a:spLocks noGrp="1" noChangeArrowheads="1"/>
          </p:cNvSpPr>
          <p:nvPr>
            <p:ph idx="1"/>
          </p:nvPr>
        </p:nvSpPr>
        <p:spPr bwMode="auto">
          <a:xfrm>
            <a:off x="6477270" y="685805"/>
            <a:ext cx="4974771" cy="55340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endParaRPr kumimoji="0" lang="en-US" altLang="en-US" sz="1500" b="1" i="0" u="none" strike="noStrike" cap="none" normalizeH="0" baseline="0">
              <a:ln>
                <a:noFill/>
              </a:ln>
              <a:solidFill>
                <a:schemeClr val="bg1"/>
              </a:solidFill>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lang="en-US" altLang="en-US" sz="1500">
                <a:solidFill>
                  <a:schemeClr val="bg1"/>
                </a:solidFill>
                <a:latin typeface="Arial" panose="020B0604020202020204" pitchFamily="34" charset="0"/>
              </a:rPr>
              <a:t>Renewable energy source</a:t>
            </a:r>
            <a:r>
              <a:rPr kumimoji="0" lang="en-US" altLang="en-US" sz="1500" b="0" i="0" u="none" strike="noStrike" cap="none" normalizeH="0" baseline="0">
                <a:ln>
                  <a:noFill/>
                </a:ln>
                <a:solidFill>
                  <a:schemeClr val="bg1"/>
                </a:solidFill>
                <a:effectLst/>
                <a:latin typeface="Arial" panose="020B0604020202020204" pitchFamily="34" charset="0"/>
              </a:rPr>
              <a:t> – produced from organic waste like food waste, animal dung, and sewage.</a:t>
            </a:r>
          </a:p>
          <a:p>
            <a:pPr marL="0" marR="0" lvl="0" indent="0" defTabSz="914400" rtl="0" eaLnBrk="0" fontAlgn="base" latinLnBrk="0" hangingPunct="0">
              <a:spcBef>
                <a:spcPct val="0"/>
              </a:spcBef>
              <a:spcAft>
                <a:spcPts val="600"/>
              </a:spcAft>
              <a:buClrTx/>
              <a:buSzTx/>
              <a:buFontTx/>
              <a:buChar char="•"/>
              <a:tabLst/>
            </a:pPr>
            <a:r>
              <a:rPr kumimoji="0" lang="en-US" altLang="en-US" sz="1500" b="1" i="0" u="none" strike="noStrike" cap="none" normalizeH="0" baseline="0">
                <a:ln>
                  <a:noFill/>
                </a:ln>
                <a:solidFill>
                  <a:schemeClr val="bg1"/>
                </a:solidFill>
                <a:effectLst/>
                <a:latin typeface="Arial" panose="020B0604020202020204" pitchFamily="34" charset="0"/>
              </a:rPr>
              <a:t>Eco-friendly</a:t>
            </a:r>
            <a:r>
              <a:rPr kumimoji="0" lang="en-US" altLang="en-US" sz="1500" b="0" i="0" u="none" strike="noStrike" cap="none" normalizeH="0" baseline="0">
                <a:ln>
                  <a:noFill/>
                </a:ln>
                <a:solidFill>
                  <a:schemeClr val="bg1"/>
                </a:solidFill>
                <a:effectLst/>
                <a:latin typeface="Arial" panose="020B0604020202020204" pitchFamily="34" charset="0"/>
              </a:rPr>
              <a:t> – reduces greenhouse gas emissions and environmental pollution.</a:t>
            </a:r>
          </a:p>
          <a:p>
            <a:pPr marL="0" marR="0" lvl="0" indent="0" defTabSz="914400" rtl="0" eaLnBrk="0" fontAlgn="base" latinLnBrk="0" hangingPunct="0">
              <a:spcBef>
                <a:spcPct val="0"/>
              </a:spcBef>
              <a:spcAft>
                <a:spcPts val="600"/>
              </a:spcAft>
              <a:buClrTx/>
              <a:buSzTx/>
              <a:buFontTx/>
              <a:buChar char="•"/>
              <a:tabLst/>
            </a:pPr>
            <a:r>
              <a:rPr kumimoji="0" lang="en-US" altLang="en-US" sz="1500" b="1" i="0" u="none" strike="noStrike" cap="none" normalizeH="0" baseline="0">
                <a:ln>
                  <a:noFill/>
                </a:ln>
                <a:solidFill>
                  <a:schemeClr val="bg1"/>
                </a:solidFill>
                <a:effectLst/>
                <a:latin typeface="Arial" panose="020B0604020202020204" pitchFamily="34" charset="0"/>
              </a:rPr>
              <a:t>Clean-burning fuel</a:t>
            </a:r>
            <a:r>
              <a:rPr kumimoji="0" lang="en-US" altLang="en-US" sz="1500" b="0" i="0" u="none" strike="noStrike" cap="none" normalizeH="0" baseline="0">
                <a:ln>
                  <a:noFill/>
                </a:ln>
                <a:solidFill>
                  <a:schemeClr val="bg1"/>
                </a:solidFill>
                <a:effectLst/>
                <a:latin typeface="Arial" panose="020B0604020202020204" pitchFamily="34" charset="0"/>
              </a:rPr>
              <a:t> – produces less smoke and fewer harmful gases than firewood or coal.</a:t>
            </a:r>
          </a:p>
          <a:p>
            <a:pPr marL="0" marR="0" lvl="0" indent="0" defTabSz="914400" rtl="0" eaLnBrk="0" fontAlgn="base" latinLnBrk="0" hangingPunct="0">
              <a:spcBef>
                <a:spcPct val="0"/>
              </a:spcBef>
              <a:spcAft>
                <a:spcPts val="600"/>
              </a:spcAft>
              <a:buClrTx/>
              <a:buSzTx/>
              <a:buFontTx/>
              <a:buChar char="•"/>
              <a:tabLst/>
            </a:pPr>
            <a:r>
              <a:rPr kumimoji="0" lang="en-US" altLang="en-US" sz="1500" b="1" i="0" u="none" strike="noStrike" cap="none" normalizeH="0" baseline="0">
                <a:ln>
                  <a:noFill/>
                </a:ln>
                <a:solidFill>
                  <a:schemeClr val="bg1"/>
                </a:solidFill>
                <a:effectLst/>
                <a:latin typeface="Arial" panose="020B0604020202020204" pitchFamily="34" charset="0"/>
              </a:rPr>
              <a:t>Waste management solution</a:t>
            </a:r>
            <a:r>
              <a:rPr kumimoji="0" lang="en-US" altLang="en-US" sz="1500" b="0" i="0" u="none" strike="noStrike" cap="none" normalizeH="0" baseline="0">
                <a:ln>
                  <a:noFill/>
                </a:ln>
                <a:solidFill>
                  <a:schemeClr val="bg1"/>
                </a:solidFill>
                <a:effectLst/>
                <a:latin typeface="Arial" panose="020B0604020202020204" pitchFamily="34" charset="0"/>
              </a:rPr>
              <a:t> – converts waste into useful energy.</a:t>
            </a:r>
          </a:p>
          <a:p>
            <a:pPr marL="0" marR="0" lvl="0" indent="0" defTabSz="914400" rtl="0" eaLnBrk="0" fontAlgn="base" latinLnBrk="0" hangingPunct="0">
              <a:spcBef>
                <a:spcPct val="0"/>
              </a:spcBef>
              <a:spcAft>
                <a:spcPts val="600"/>
              </a:spcAft>
              <a:buClrTx/>
              <a:buSzTx/>
              <a:buFontTx/>
              <a:buChar char="•"/>
              <a:tabLst/>
            </a:pPr>
            <a:r>
              <a:rPr kumimoji="0" lang="en-US" altLang="en-US" sz="1500" b="1" i="0" u="none" strike="noStrike" cap="none" normalizeH="0" baseline="0">
                <a:ln>
                  <a:noFill/>
                </a:ln>
                <a:solidFill>
                  <a:schemeClr val="bg1"/>
                </a:solidFill>
                <a:effectLst/>
                <a:latin typeface="Arial" panose="020B0604020202020204" pitchFamily="34" charset="0"/>
              </a:rPr>
              <a:t>Cost-effective</a:t>
            </a:r>
            <a:r>
              <a:rPr kumimoji="0" lang="en-US" altLang="en-US" sz="1500" b="0" i="0" u="none" strike="noStrike" cap="none" normalizeH="0" baseline="0">
                <a:ln>
                  <a:noFill/>
                </a:ln>
                <a:solidFill>
                  <a:schemeClr val="bg1"/>
                </a:solidFill>
                <a:effectLst/>
                <a:latin typeface="Arial" panose="020B0604020202020204" pitchFamily="34" charset="0"/>
              </a:rPr>
              <a:t> – reduces dependence on fossil fuels and lowers energy costs over time.</a:t>
            </a:r>
          </a:p>
          <a:p>
            <a:pPr marL="0" marR="0" lvl="0" indent="0" defTabSz="914400" rtl="0" eaLnBrk="0" fontAlgn="base" latinLnBrk="0" hangingPunct="0">
              <a:spcBef>
                <a:spcPct val="0"/>
              </a:spcBef>
              <a:spcAft>
                <a:spcPts val="600"/>
              </a:spcAft>
              <a:buClrTx/>
              <a:buSzTx/>
              <a:buFontTx/>
              <a:buChar char="•"/>
              <a:tabLst/>
            </a:pPr>
            <a:r>
              <a:rPr kumimoji="0" lang="en-US" altLang="en-US" sz="1500" b="1" i="0" u="none" strike="noStrike" cap="none" normalizeH="0" baseline="0">
                <a:ln>
                  <a:noFill/>
                </a:ln>
                <a:solidFill>
                  <a:schemeClr val="bg1"/>
                </a:solidFill>
                <a:effectLst/>
                <a:latin typeface="Arial" panose="020B0604020202020204" pitchFamily="34" charset="0"/>
              </a:rPr>
              <a:t>Produces organic fertilizer</a:t>
            </a:r>
            <a:r>
              <a:rPr kumimoji="0" lang="en-US" altLang="en-US" sz="1500" b="0" i="0" u="none" strike="noStrike" cap="none" normalizeH="0" baseline="0">
                <a:ln>
                  <a:noFill/>
                </a:ln>
                <a:solidFill>
                  <a:schemeClr val="bg1"/>
                </a:solidFill>
                <a:effectLst/>
                <a:latin typeface="Arial" panose="020B0604020202020204" pitchFamily="34" charset="0"/>
              </a:rPr>
              <a:t> – the leftover slurry is rich in nutrients and improves soil quality.</a:t>
            </a:r>
          </a:p>
          <a:p>
            <a:pPr marL="0" marR="0" lvl="0" indent="0" defTabSz="914400" rtl="0" eaLnBrk="0" fontAlgn="base" latinLnBrk="0" hangingPunct="0">
              <a:spcBef>
                <a:spcPct val="0"/>
              </a:spcBef>
              <a:spcAft>
                <a:spcPts val="600"/>
              </a:spcAft>
              <a:buClrTx/>
              <a:buSzTx/>
              <a:buFontTx/>
              <a:buChar char="•"/>
              <a:tabLst/>
            </a:pPr>
            <a:r>
              <a:rPr kumimoji="0" lang="en-US" altLang="en-US" sz="1500" b="1" i="0" u="none" strike="noStrike" cap="none" normalizeH="0" baseline="0">
                <a:ln>
                  <a:noFill/>
                </a:ln>
                <a:solidFill>
                  <a:schemeClr val="bg1"/>
                </a:solidFill>
                <a:effectLst/>
                <a:latin typeface="Arial" panose="020B0604020202020204" pitchFamily="34" charset="0"/>
              </a:rPr>
              <a:t>Suitable for rural and urban areas</a:t>
            </a:r>
            <a:r>
              <a:rPr kumimoji="0" lang="en-US" altLang="en-US" sz="1500" b="0" i="0" u="none" strike="noStrike" cap="none" normalizeH="0" baseline="0">
                <a:ln>
                  <a:noFill/>
                </a:ln>
                <a:solidFill>
                  <a:schemeClr val="bg1"/>
                </a:solidFill>
                <a:effectLst/>
                <a:latin typeface="Arial" panose="020B0604020202020204" pitchFamily="34" charset="0"/>
              </a:rPr>
              <a:t> – can be used at household, community, or industrial levels.</a:t>
            </a:r>
          </a:p>
          <a:p>
            <a:pPr marL="0" marR="0" lvl="0" indent="0" defTabSz="914400" rtl="0" eaLnBrk="0" fontAlgn="base" latinLnBrk="0" hangingPunct="0">
              <a:spcBef>
                <a:spcPct val="0"/>
              </a:spcBef>
              <a:spcAft>
                <a:spcPts val="600"/>
              </a:spcAft>
              <a:buClrTx/>
              <a:buSzTx/>
              <a:buFontTx/>
              <a:buChar char="•"/>
              <a:tabLst/>
            </a:pPr>
            <a:r>
              <a:rPr kumimoji="0" lang="en-US" altLang="en-US" sz="1500" b="1" i="0" u="none" strike="noStrike" cap="none" normalizeH="0" baseline="0">
                <a:ln>
                  <a:noFill/>
                </a:ln>
                <a:solidFill>
                  <a:schemeClr val="bg1"/>
                </a:solidFill>
                <a:effectLst/>
                <a:latin typeface="Arial" panose="020B0604020202020204" pitchFamily="34" charset="0"/>
              </a:rPr>
              <a:t>Improves sanitation and hygiene</a:t>
            </a:r>
            <a:r>
              <a:rPr kumimoji="0" lang="en-US" altLang="en-US" sz="1500" b="0" i="0" u="none" strike="noStrike" cap="none" normalizeH="0" baseline="0">
                <a:ln>
                  <a:noFill/>
                </a:ln>
                <a:solidFill>
                  <a:schemeClr val="bg1"/>
                </a:solidFill>
                <a:effectLst/>
                <a:latin typeface="Arial" panose="020B0604020202020204" pitchFamily="34" charset="0"/>
              </a:rPr>
              <a:t> – reduces open dumping of waste.</a:t>
            </a:r>
          </a:p>
          <a:p>
            <a:pPr marL="0" marR="0" lvl="0" indent="0" defTabSz="914400" rtl="0" eaLnBrk="0" fontAlgn="base" latinLnBrk="0" hangingPunct="0">
              <a:spcBef>
                <a:spcPct val="0"/>
              </a:spcBef>
              <a:spcAft>
                <a:spcPts val="600"/>
              </a:spcAft>
              <a:buClrTx/>
              <a:buSzTx/>
              <a:buFontTx/>
              <a:buChar char="•"/>
              <a:tabLst/>
            </a:pPr>
            <a:r>
              <a:rPr kumimoji="0" lang="en-US" altLang="en-US" sz="1500" b="1" i="0" u="none" strike="noStrike" cap="none" normalizeH="0" baseline="0">
                <a:ln>
                  <a:noFill/>
                </a:ln>
                <a:solidFill>
                  <a:schemeClr val="bg1"/>
                </a:solidFill>
                <a:effectLst/>
                <a:latin typeface="Arial" panose="020B0604020202020204" pitchFamily="34" charset="0"/>
              </a:rPr>
              <a:t>Versatile use</a:t>
            </a:r>
            <a:r>
              <a:rPr kumimoji="0" lang="en-US" altLang="en-US" sz="1500" b="0" i="0" u="none" strike="noStrike" cap="none" normalizeH="0" baseline="0">
                <a:ln>
                  <a:noFill/>
                </a:ln>
                <a:solidFill>
                  <a:schemeClr val="bg1"/>
                </a:solidFill>
                <a:effectLst/>
                <a:latin typeface="Arial" panose="020B0604020202020204" pitchFamily="34" charset="0"/>
              </a:rPr>
              <a:t> – can be used for cooking, electricity generation, and heating.</a:t>
            </a:r>
          </a:p>
          <a:p>
            <a:pPr marL="0" marR="0" lvl="0" indent="0" defTabSz="914400" rtl="0" eaLnBrk="0" fontAlgn="base" latinLnBrk="0" hangingPunct="0">
              <a:spcBef>
                <a:spcPct val="0"/>
              </a:spcBef>
              <a:spcAft>
                <a:spcPts val="600"/>
              </a:spcAft>
              <a:buClrTx/>
              <a:buSzTx/>
              <a:buFontTx/>
              <a:buChar char="•"/>
              <a:tabLst/>
            </a:pPr>
            <a:endParaRPr kumimoji="0" lang="en-US" altLang="en-US" sz="1500" b="0" i="0" u="none" strike="noStrike" cap="none" normalizeH="0" baseline="0">
              <a:ln>
                <a:noFill/>
              </a:ln>
              <a:solidFill>
                <a:schemeClr val="bg1"/>
              </a:solidFill>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None/>
              <a:tabLst/>
            </a:pPr>
            <a:endParaRPr kumimoji="0" lang="en-US" altLang="en-US" sz="1500" b="0" i="0" u="none" strike="noStrike" cap="none" normalizeH="0" baseline="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988952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DA438C-BD70-F481-C11D-B93D180C4E6B}"/>
              </a:ext>
            </a:extLst>
          </p:cNvPr>
          <p:cNvSpPr>
            <a:spLocks noGrp="1"/>
          </p:cNvSpPr>
          <p:nvPr>
            <p:ph type="title"/>
          </p:nvPr>
        </p:nvSpPr>
        <p:spPr>
          <a:xfrm>
            <a:off x="4553733" y="548464"/>
            <a:ext cx="6798541" cy="1675623"/>
          </a:xfrm>
        </p:spPr>
        <p:txBody>
          <a:bodyPr anchor="b">
            <a:normAutofit/>
          </a:bodyPr>
          <a:lstStyle/>
          <a:p>
            <a:r>
              <a:rPr lang="en-US" sz="4000"/>
              <a:t>ADVANTAGES OF BIOGAS</a:t>
            </a:r>
          </a:p>
        </p:txBody>
      </p:sp>
      <p:pic>
        <p:nvPicPr>
          <p:cNvPr id="21" name="Picture 20">
            <a:extLst>
              <a:ext uri="{FF2B5EF4-FFF2-40B4-BE49-F238E27FC236}">
                <a16:creationId xmlns:a16="http://schemas.microsoft.com/office/drawing/2014/main" id="{72AE452C-CAB7-7E14-6157-F685A10D3FD8}"/>
              </a:ext>
            </a:extLst>
          </p:cNvPr>
          <p:cNvPicPr>
            <a:picLocks noChangeAspect="1"/>
          </p:cNvPicPr>
          <p:nvPr/>
        </p:nvPicPr>
        <p:blipFill>
          <a:blip r:embed="rId2"/>
          <a:srcRect l="41348" r="24232"/>
          <a:stretch>
            <a:fillRect/>
          </a:stretch>
        </p:blipFill>
        <p:spPr>
          <a:xfrm>
            <a:off x="1" y="10"/>
            <a:ext cx="4196496" cy="6857990"/>
          </a:xfrm>
          <a:prstGeom prst="rect">
            <a:avLst/>
          </a:prstGeom>
          <a:effectLst/>
        </p:spPr>
      </p:pic>
      <p:graphicFrame>
        <p:nvGraphicFramePr>
          <p:cNvPr id="20" name="Rectangle 1">
            <a:extLst>
              <a:ext uri="{FF2B5EF4-FFF2-40B4-BE49-F238E27FC236}">
                <a16:creationId xmlns:a16="http://schemas.microsoft.com/office/drawing/2014/main" id="{43745EC7-7E50-5AA7-73AB-BE3B976146CE}"/>
              </a:ext>
            </a:extLst>
          </p:cNvPr>
          <p:cNvGraphicFramePr>
            <a:graphicFrameLocks noGrp="1"/>
          </p:cNvGraphicFramePr>
          <p:nvPr>
            <p:ph idx="1"/>
            <p:extLst>
              <p:ext uri="{D42A27DB-BD31-4B8C-83A1-F6EECF244321}">
                <p14:modId xmlns:p14="http://schemas.microsoft.com/office/powerpoint/2010/main" val="418612206"/>
              </p:ext>
            </p:extLst>
          </p:nvPr>
        </p:nvGraphicFramePr>
        <p:xfrm>
          <a:off x="4553734" y="2409830"/>
          <a:ext cx="6798539" cy="3705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9432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19FB4B-DD66-1A6E-7044-03F594276936}"/>
              </a:ext>
            </a:extLst>
          </p:cNvPr>
          <p:cNvSpPr>
            <a:spLocks noGrp="1"/>
          </p:cNvSpPr>
          <p:nvPr>
            <p:ph type="title"/>
          </p:nvPr>
        </p:nvSpPr>
        <p:spPr>
          <a:xfrm>
            <a:off x="1389278" y="1233241"/>
            <a:ext cx="3240506" cy="4064628"/>
          </a:xfrm>
        </p:spPr>
        <p:txBody>
          <a:bodyPr>
            <a:normAutofit/>
          </a:bodyPr>
          <a:lstStyle/>
          <a:p>
            <a:r>
              <a:rPr lang="en-US">
                <a:solidFill>
                  <a:srgbClr val="FFFFFF"/>
                </a:solidFill>
              </a:rPr>
              <a:t>TURNING WASTE INTO POWER FOR NIGERIA</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73D15B94-2176-8B7A-EC0A-0F5E6AD1EC54}"/>
              </a:ext>
            </a:extLst>
          </p:cNvPr>
          <p:cNvSpPr>
            <a:spLocks noGrp="1"/>
          </p:cNvSpPr>
          <p:nvPr>
            <p:ph idx="1"/>
          </p:nvPr>
        </p:nvSpPr>
        <p:spPr>
          <a:xfrm>
            <a:off x="6096000" y="820880"/>
            <a:ext cx="5257799" cy="4889350"/>
          </a:xfrm>
        </p:spPr>
        <p:txBody>
          <a:bodyPr anchor="t">
            <a:normAutofit/>
          </a:bodyPr>
          <a:lstStyle/>
          <a:p>
            <a:r>
              <a:rPr lang="en-US" dirty="0"/>
              <a:t>NIGERIA known as the “Giant of Africa” is recognized for having over 200 million people, making it the most populous country in Africa and the 6</a:t>
            </a:r>
            <a:r>
              <a:rPr lang="en-US" baseline="30000" dirty="0"/>
              <a:t>th</a:t>
            </a:r>
            <a:r>
              <a:rPr lang="en-US" dirty="0"/>
              <a:t> most populated in the world. It is characterized by rapid urbanization and significant economic activity, which have led to immense waste management challenges. </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666314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6" name="Rectangle 3075">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7" name="Freeform: Shape 3076">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 name="Title 1">
            <a:extLst>
              <a:ext uri="{FF2B5EF4-FFF2-40B4-BE49-F238E27FC236}">
                <a16:creationId xmlns:a16="http://schemas.microsoft.com/office/drawing/2014/main" id="{50D73470-503C-CA5D-C82C-A4B5C7BD21CA}"/>
              </a:ext>
            </a:extLst>
          </p:cNvPr>
          <p:cNvSpPr>
            <a:spLocks noGrp="1"/>
          </p:cNvSpPr>
          <p:nvPr>
            <p:ph type="title"/>
          </p:nvPr>
        </p:nvSpPr>
        <p:spPr>
          <a:xfrm>
            <a:off x="2232252" y="633046"/>
            <a:ext cx="4463623" cy="1314996"/>
          </a:xfrm>
        </p:spPr>
        <p:txBody>
          <a:bodyPr anchor="b">
            <a:normAutofit/>
          </a:bodyPr>
          <a:lstStyle/>
          <a:p>
            <a:r>
              <a:rPr lang="en-US" dirty="0">
                <a:solidFill>
                  <a:schemeClr val="bg1"/>
                </a:solidFill>
              </a:rPr>
              <a:t>WASTE TO POWER</a:t>
            </a:r>
          </a:p>
        </p:txBody>
      </p:sp>
      <p:sp>
        <p:nvSpPr>
          <p:cNvPr id="3078" name="Freeform: Shape 3077">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3085" name="Freeform: Shape 3084">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3" name="Content Placeholder 2">
            <a:extLst>
              <a:ext uri="{FF2B5EF4-FFF2-40B4-BE49-F238E27FC236}">
                <a16:creationId xmlns:a16="http://schemas.microsoft.com/office/drawing/2014/main" id="{6347C01E-809A-66BF-3507-665A05CEEC50}"/>
              </a:ext>
            </a:extLst>
          </p:cNvPr>
          <p:cNvSpPr>
            <a:spLocks noGrp="1"/>
          </p:cNvSpPr>
          <p:nvPr>
            <p:ph idx="1"/>
          </p:nvPr>
        </p:nvSpPr>
        <p:spPr>
          <a:xfrm>
            <a:off x="2232252" y="2125737"/>
            <a:ext cx="4463623" cy="4044463"/>
          </a:xfrm>
        </p:spPr>
        <p:txBody>
          <a:bodyPr>
            <a:normAutofit/>
          </a:bodyPr>
          <a:lstStyle/>
          <a:p>
            <a:r>
              <a:rPr lang="en-US" sz="1500">
                <a:solidFill>
                  <a:schemeClr val="bg1"/>
                </a:solidFill>
              </a:rPr>
              <a:t>Nigeria generates millions of tons of waste every year, including food waste, agricultural residues, animal dung, and sewage. Most of this waste is poorly managed and ends up in open dumps, waterways, or landfills, causing environmental pollution, health risks, and greenhouse gas emissions. However, this same waste is a valuable resource. Through biogas technology, organic waste can be converted into cean energy for cooking, electricity, and heating, while also producing organic fertilizer. By turning waste into biogas, Nigeria can reduce pollution, improve sanitation, create jobs, and expand access to affordable, sustainable energy especially in rural and undeserved communities.</a:t>
            </a:r>
          </a:p>
        </p:txBody>
      </p:sp>
      <p:sp>
        <p:nvSpPr>
          <p:cNvPr id="3080" name="Freeform: Shape 3079">
            <a:extLst>
              <a:ext uri="{FF2B5EF4-FFF2-40B4-BE49-F238E27FC236}">
                <a16:creationId xmlns:a16="http://schemas.microsoft.com/office/drawing/2014/main" id="{83C8019B-3985-409B-9B87-494B974EE9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3084" name="Freeform: Shape 3083">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086" name="Freeform: Shape 3085">
            <a:extLst>
              <a:ext uri="{FF2B5EF4-FFF2-40B4-BE49-F238E27FC236}">
                <a16:creationId xmlns:a16="http://schemas.microsoft.com/office/drawing/2014/main" id="{B85A4DB3-61AA-49A1-85A9-B3397CD51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074" name="Picture 2" descr="Nigeria's 32m-ton annual solid waste ripe for investments -">
            <a:extLst>
              <a:ext uri="{FF2B5EF4-FFF2-40B4-BE49-F238E27FC236}">
                <a16:creationId xmlns:a16="http://schemas.microsoft.com/office/drawing/2014/main" id="{09E35A76-0FD7-EF71-3F40-833C926E21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302" r="26449" b="2"/>
          <a:stretch>
            <a:fillRect/>
          </a:stretch>
        </p:blipFill>
        <p:spPr bwMode="auto">
          <a:xfrm>
            <a:off x="7020480" y="871280"/>
            <a:ext cx="4415738" cy="4415738"/>
          </a:xfrm>
          <a:custGeom>
            <a:avLst/>
            <a:gdLst/>
            <a:ahLst/>
            <a:cxnLst/>
            <a:rect l="l" t="t" r="r" b="b"/>
            <a:pathLst>
              <a:path w="2452978" h="2452978">
                <a:moveTo>
                  <a:pt x="1226489" y="0"/>
                </a:moveTo>
                <a:cubicBezTo>
                  <a:pt x="1903860" y="0"/>
                  <a:pt x="2452978" y="549118"/>
                  <a:pt x="2452978" y="1226489"/>
                </a:cubicBezTo>
                <a:cubicBezTo>
                  <a:pt x="2452978" y="1903860"/>
                  <a:pt x="1903860" y="2452978"/>
                  <a:pt x="1226489" y="2452978"/>
                </a:cubicBezTo>
                <a:cubicBezTo>
                  <a:pt x="549118" y="2452978"/>
                  <a:pt x="0" y="1903860"/>
                  <a:pt x="0" y="1226489"/>
                </a:cubicBezTo>
                <a:cubicBezTo>
                  <a:pt x="0" y="549118"/>
                  <a:pt x="549118" y="0"/>
                  <a:pt x="1226489" y="0"/>
                </a:cubicBezTo>
                <a:close/>
              </a:path>
            </a:pathLst>
          </a:custGeom>
          <a:noFill/>
          <a:extLst>
            <a:ext uri="{909E8E84-426E-40DD-AFC4-6F175D3DCCD1}">
              <a14:hiddenFill xmlns:a14="http://schemas.microsoft.com/office/drawing/2010/main">
                <a:solidFill>
                  <a:srgbClr val="FFFFFF"/>
                </a:solidFill>
              </a14:hiddenFill>
            </a:ext>
          </a:extLst>
        </p:spPr>
      </p:pic>
      <p:grpSp>
        <p:nvGrpSpPr>
          <p:cNvPr id="3093"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3094" name="Freeform: Shape 3093">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95" name="Freeform: Shape 3094">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96" name="Freeform: Shape 3095">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97" name="Freeform: Shape 3096">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98" name="Freeform: Shape 3097">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96560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DAAB1-13D8-6663-3679-FF7DC8633FC1}"/>
              </a:ext>
            </a:extLst>
          </p:cNvPr>
          <p:cNvSpPr>
            <a:spLocks noGrp="1"/>
          </p:cNvSpPr>
          <p:nvPr>
            <p:ph type="title"/>
          </p:nvPr>
        </p:nvSpPr>
        <p:spPr>
          <a:xfrm>
            <a:off x="481013" y="3752849"/>
            <a:ext cx="3290887" cy="2452687"/>
          </a:xfrm>
        </p:spPr>
        <p:txBody>
          <a:bodyPr anchor="ctr">
            <a:normAutofit/>
          </a:bodyPr>
          <a:lstStyle/>
          <a:p>
            <a:r>
              <a:rPr lang="en-US" sz="3600"/>
              <a:t>FROM WASTE TO WEALTH- POWERING INDIA</a:t>
            </a:r>
          </a:p>
        </p:txBody>
      </p:sp>
      <p:pic>
        <p:nvPicPr>
          <p:cNvPr id="33" name="Picture 32" descr="Green and dry land">
            <a:extLst>
              <a:ext uri="{FF2B5EF4-FFF2-40B4-BE49-F238E27FC236}">
                <a16:creationId xmlns:a16="http://schemas.microsoft.com/office/drawing/2014/main" id="{2EB812A3-F9DA-2CB7-C82C-17E8B1E196CA}"/>
              </a:ext>
            </a:extLst>
          </p:cNvPr>
          <p:cNvPicPr>
            <a:picLocks noChangeAspect="1"/>
          </p:cNvPicPr>
          <p:nvPr/>
        </p:nvPicPr>
        <p:blipFill>
          <a:blip r:embed="rId2"/>
          <a:srcRect t="36000" b="1248"/>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E779F587-7EAB-8A09-EA1F-6E1E6B1BF65C}"/>
              </a:ext>
            </a:extLst>
          </p:cNvPr>
          <p:cNvSpPr>
            <a:spLocks noGrp="1"/>
          </p:cNvSpPr>
          <p:nvPr>
            <p:ph idx="1"/>
          </p:nvPr>
        </p:nvSpPr>
        <p:spPr>
          <a:xfrm>
            <a:off x="4223982" y="3752850"/>
            <a:ext cx="7485413" cy="2452687"/>
          </a:xfrm>
        </p:spPr>
        <p:txBody>
          <a:bodyPr anchor="ctr">
            <a:normAutofit/>
          </a:bodyPr>
          <a:lstStyle/>
          <a:p>
            <a:r>
              <a:rPr lang="en-US" sz="1800"/>
              <a:t>India is the world's second-most populous country with a rapidly growing economy and a high dependence on imported fossil fuels. With a massive agricultural sector and the world's largest cattle population, India has immense, untapped potential for bioenergy. </a:t>
            </a:r>
          </a:p>
        </p:txBody>
      </p:sp>
    </p:spTree>
    <p:extLst>
      <p:ext uri="{BB962C8B-B14F-4D97-AF65-F5344CB8AC3E}">
        <p14:creationId xmlns:p14="http://schemas.microsoft.com/office/powerpoint/2010/main" val="2142883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5" name="Rectangle 6154">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ow Much Garbage Does the US Produce: A Quantitative Overview - Waste  Removal USA">
            <a:extLst>
              <a:ext uri="{FF2B5EF4-FFF2-40B4-BE49-F238E27FC236}">
                <a16:creationId xmlns:a16="http://schemas.microsoft.com/office/drawing/2014/main" id="{E1106CBD-F3DD-3CF0-B0E9-ACCBA1A8000D}"/>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15730"/>
          <a:stretch>
            <a:fill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6F8DDA0-BE7D-BD3C-6371-D7F57EE6D2FF}"/>
              </a:ext>
            </a:extLst>
          </p:cNvPr>
          <p:cNvSpPr>
            <a:spLocks noGrp="1"/>
          </p:cNvSpPr>
          <p:nvPr>
            <p:ph type="title"/>
          </p:nvPr>
        </p:nvSpPr>
        <p:spPr>
          <a:xfrm>
            <a:off x="838199" y="1065862"/>
            <a:ext cx="6052955" cy="4726276"/>
          </a:xfrm>
        </p:spPr>
        <p:txBody>
          <a:bodyPr>
            <a:normAutofit/>
          </a:bodyPr>
          <a:lstStyle/>
          <a:p>
            <a:pPr algn="r"/>
            <a:r>
              <a:rPr lang="en-US" sz="8000">
                <a:ln w="22225">
                  <a:solidFill>
                    <a:srgbClr val="FFFFFF"/>
                  </a:solidFill>
                </a:ln>
                <a:noFill/>
              </a:rPr>
              <a:t>BIOGAS: POWERING AMERICA FORWARD </a:t>
            </a:r>
          </a:p>
        </p:txBody>
      </p:sp>
      <p:cxnSp>
        <p:nvCxnSpPr>
          <p:cNvPr id="6156" name="Straight Connector 6155">
            <a:extLst>
              <a:ext uri="{FF2B5EF4-FFF2-40B4-BE49-F238E27FC236}">
                <a16:creationId xmlns:a16="http://schemas.microsoft.com/office/drawing/2014/main" id="{96A8629B-8289-498B-939B-1CA0C10618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BEBE789-D3AF-F9AD-90D2-5FFFB0CA25BE}"/>
              </a:ext>
            </a:extLst>
          </p:cNvPr>
          <p:cNvSpPr>
            <a:spLocks noGrp="1"/>
          </p:cNvSpPr>
          <p:nvPr>
            <p:ph idx="1"/>
          </p:nvPr>
        </p:nvSpPr>
        <p:spPr>
          <a:xfrm>
            <a:off x="7534641" y="1065862"/>
            <a:ext cx="3860002" cy="4726276"/>
          </a:xfrm>
        </p:spPr>
        <p:txBody>
          <a:bodyPr anchor="ctr">
            <a:normAutofit/>
          </a:bodyPr>
          <a:lstStyle/>
          <a:p>
            <a:r>
              <a:rPr lang="en-US" sz="2000">
                <a:solidFill>
                  <a:srgbClr val="FFFFFF"/>
                </a:solidFill>
              </a:rPr>
              <a:t>"America" (referring to the United States) is the world's largest producer of waste, generating significantly more trash per person than any other nation. It is a developed nation with a high-consumption "throwaway" economy that produces vast amounts of municipal solid waste (MSW)—including packaging, food, and plastics—as well as industrial and hazardous waste. </a:t>
            </a:r>
          </a:p>
        </p:txBody>
      </p:sp>
    </p:spTree>
    <p:extLst>
      <p:ext uri="{BB962C8B-B14F-4D97-AF65-F5344CB8AC3E}">
        <p14:creationId xmlns:p14="http://schemas.microsoft.com/office/powerpoint/2010/main" val="3278963884"/>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1415</TotalTime>
  <Words>875</Words>
  <Application>Microsoft Office PowerPoint</Application>
  <PresentationFormat>Widescreen</PresentationFormat>
  <Paragraphs>41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Aptos</vt:lpstr>
      <vt:lpstr>Aptos Display</vt:lpstr>
      <vt:lpstr>Arial</vt:lpstr>
      <vt:lpstr>Office Theme</vt:lpstr>
      <vt:lpstr>BIOGAS</vt:lpstr>
      <vt:lpstr>HISTORY OF BIOGAS</vt:lpstr>
      <vt:lpstr>WHAT IS BIOGAS?</vt:lpstr>
      <vt:lpstr>FEATURES OF BIOGAS</vt:lpstr>
      <vt:lpstr>ADVANTAGES OF BIOGAS</vt:lpstr>
      <vt:lpstr>TURNING WASTE INTO POWER FOR NIGERIA</vt:lpstr>
      <vt:lpstr>WASTE TO POWER</vt:lpstr>
      <vt:lpstr>FROM WASTE TO WEALTH- POWERING INDIA</vt:lpstr>
      <vt:lpstr>BIOGAS: POWERING AMERICA FORWARD </vt:lpstr>
      <vt:lpstr>HOW TO IMPLEMENT BIOGAS IN OUR SOCIETY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Wale Ogunmoroti</dc:creator>
  <cp:lastModifiedBy>Wale Ogunmoroti</cp:lastModifiedBy>
  <cp:revision>3</cp:revision>
  <dcterms:created xsi:type="dcterms:W3CDTF">2026-01-26T19:07:44Z</dcterms:created>
  <dcterms:modified xsi:type="dcterms:W3CDTF">2026-01-27T18:43:18Z</dcterms:modified>
</cp:coreProperties>
</file>